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8" r:id="rId3"/>
    <p:sldId id="269" r:id="rId4"/>
    <p:sldId id="275" r:id="rId5"/>
    <p:sldId id="274" r:id="rId6"/>
    <p:sldId id="273" r:id="rId7"/>
    <p:sldId id="276" r:id="rId8"/>
    <p:sldId id="277" r:id="rId9"/>
    <p:sldId id="278" r:id="rId10"/>
    <p:sldId id="281" r:id="rId11"/>
    <p:sldId id="279" r:id="rId12"/>
    <p:sldId id="272" r:id="rId13"/>
    <p:sldId id="271" r:id="rId14"/>
    <p:sldId id="270" r:id="rId15"/>
    <p:sldId id="280" r:id="rId16"/>
    <p:sldId id="282" r:id="rId17"/>
    <p:sldId id="283" r:id="rId18"/>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8439C9-DC5E-8158-3A7C-1D28B2FA9131}" v="269" dt="2025-11-19T10:48:59.894"/>
    <p1510:client id="{CBD76963-9EC8-956D-30B8-4971AF3D5BB1}" v="384" dt="2025-11-19T10:02:46.6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575215-24BF-439E-8E17-A991392A2539}" type="doc">
      <dgm:prSet loTypeId="urn:microsoft.com/office/officeart/2005/8/layout/hierarchy3" loCatId="hierarchy" qsTypeId="urn:microsoft.com/office/officeart/2005/8/quickstyle/simple1" qsCatId="simple" csTypeId="urn:microsoft.com/office/officeart/2005/8/colors/accent0_3" csCatId="mainScheme" phldr="1"/>
      <dgm:spPr/>
      <dgm:t>
        <a:bodyPr/>
        <a:lstStyle/>
        <a:p>
          <a:endParaRPr lang="en-US"/>
        </a:p>
      </dgm:t>
    </dgm:pt>
    <dgm:pt modelId="{EBBAA18E-34A4-4C4F-A0F8-EAC3E15591D0}">
      <dgm:prSet phldrT="[Text]" phldr="0"/>
      <dgm:spPr/>
      <dgm:t>
        <a:bodyPr/>
        <a:lstStyle/>
        <a:p>
          <a:pPr rtl="0">
            <a:lnSpc>
              <a:spcPct val="100000"/>
            </a:lnSpc>
          </a:pPr>
          <a:r>
            <a:rPr lang="en-US" b="1">
              <a:latin typeface="Calibri"/>
              <a:ea typeface="Calibri"/>
              <a:cs typeface="Calibri"/>
            </a:rPr>
            <a:t>Field Data Collection (Caretaker/Nurse)</a:t>
          </a:r>
        </a:p>
      </dgm:t>
    </dgm:pt>
    <dgm:pt modelId="{768522D4-7314-4038-8CDA-A4DBF9C2C7F9}" type="parTrans" cxnId="{C1FD80E2-8AF9-44C7-B65D-89C733784FF2}">
      <dgm:prSet/>
      <dgm:spPr/>
      <dgm:t>
        <a:bodyPr/>
        <a:lstStyle/>
        <a:p>
          <a:endParaRPr lang="en-US"/>
        </a:p>
      </dgm:t>
    </dgm:pt>
    <dgm:pt modelId="{E8545C1C-4DBB-43E9-9CF1-0EB8104FAB37}" type="sibTrans" cxnId="{C1FD80E2-8AF9-44C7-B65D-89C733784FF2}">
      <dgm:prSet/>
      <dgm:spPr/>
      <dgm:t>
        <a:bodyPr/>
        <a:lstStyle/>
        <a:p>
          <a:endParaRPr lang="en-US"/>
        </a:p>
      </dgm:t>
    </dgm:pt>
    <dgm:pt modelId="{76B5B896-21C7-49B3-AF4C-7C4F35066C36}">
      <dgm:prSet phldrT="[Text]" phldr="0"/>
      <dgm:spPr/>
      <dgm:t>
        <a:bodyPr/>
        <a:lstStyle/>
        <a:p>
          <a:pPr rtl="0"/>
          <a:r>
            <a:rPr lang="en-US" b="0">
              <a:latin typeface="Calibri"/>
              <a:ea typeface="Calibri"/>
              <a:cs typeface="Calibri"/>
            </a:rPr>
            <a:t>Assigns roles and permissions, including to themselves.</a:t>
          </a:r>
          <a:endParaRPr lang="en-US" b="0">
            <a:latin typeface="Calibri Light" panose="020F0302020204030204"/>
            <a:ea typeface="Calibri Light" panose="020F0302020204030204"/>
            <a:cs typeface="Calibri Light" panose="020F0302020204030204"/>
          </a:endParaRPr>
        </a:p>
      </dgm:t>
    </dgm:pt>
    <dgm:pt modelId="{A0C3DC73-2B43-491F-B9B8-6C627DDF4187}" type="parTrans" cxnId="{5983B5C9-7CFC-4C7D-AD31-A7F807D322F7}">
      <dgm:prSet/>
      <dgm:spPr/>
      <dgm:t>
        <a:bodyPr/>
        <a:lstStyle/>
        <a:p>
          <a:endParaRPr lang="en-US"/>
        </a:p>
      </dgm:t>
    </dgm:pt>
    <dgm:pt modelId="{3730366A-374D-46DE-8280-7E9D0E212CA3}" type="sibTrans" cxnId="{5983B5C9-7CFC-4C7D-AD31-A7F807D322F7}">
      <dgm:prSet/>
      <dgm:spPr/>
      <dgm:t>
        <a:bodyPr/>
        <a:lstStyle/>
        <a:p>
          <a:endParaRPr lang="en-US"/>
        </a:p>
      </dgm:t>
    </dgm:pt>
    <dgm:pt modelId="{670770A5-3C87-4091-8B29-CE8A50C6CD82}">
      <dgm:prSet phldr="0"/>
      <dgm:spPr/>
      <dgm:t>
        <a:bodyPr/>
        <a:lstStyle/>
        <a:p>
          <a:r>
            <a:rPr lang="en-US">
              <a:latin typeface="Calibri"/>
              <a:ea typeface="Calibri"/>
              <a:cs typeface="Calibri"/>
            </a:rPr>
            <a:t>Submits all data through structured visit notes with clinical observations.</a:t>
          </a:r>
          <a:endParaRPr lang="en-US"/>
        </a:p>
      </dgm:t>
    </dgm:pt>
    <dgm:pt modelId="{6DD83B2F-458B-414D-AFA6-676D97CC6002}" type="parTrans" cxnId="{F3240251-42C9-4EC0-B4F9-D57F721CB399}">
      <dgm:prSet/>
      <dgm:spPr/>
    </dgm:pt>
    <dgm:pt modelId="{6915FA82-1D2D-4DB6-AA25-40ACF264D1B6}" type="sibTrans" cxnId="{F3240251-42C9-4EC0-B4F9-D57F721CB399}">
      <dgm:prSet/>
      <dgm:spPr/>
    </dgm:pt>
    <dgm:pt modelId="{7FB3FCCE-700C-4CE1-B4BD-E75E58D9F42F}">
      <dgm:prSet phldr="0"/>
      <dgm:spPr/>
      <dgm:t>
        <a:bodyPr/>
        <a:lstStyle/>
        <a:p>
          <a:pPr rtl="0"/>
          <a:r>
            <a:rPr lang="en-US" b="1">
              <a:latin typeface="Calibri"/>
              <a:ea typeface="Calibri"/>
              <a:cs typeface="Calibri"/>
            </a:rPr>
            <a:t>Account Owner / Admin</a:t>
          </a:r>
          <a:endParaRPr lang="en-US" b="0">
            <a:latin typeface="Calibri"/>
            <a:ea typeface="Calibri"/>
            <a:cs typeface="Calibri"/>
          </a:endParaRPr>
        </a:p>
      </dgm:t>
    </dgm:pt>
    <dgm:pt modelId="{2D8B3A07-865E-4191-BFB9-E3822D5712F5}" type="parTrans" cxnId="{C61FA72A-4E9F-43E5-A241-7C1F1AD945EE}">
      <dgm:prSet/>
      <dgm:spPr/>
    </dgm:pt>
    <dgm:pt modelId="{59E9DA01-11FC-4EDC-A026-3AFC2B7FDCAD}" type="sibTrans" cxnId="{C61FA72A-4E9F-43E5-A241-7C1F1AD945EE}">
      <dgm:prSet/>
      <dgm:spPr/>
    </dgm:pt>
    <dgm:pt modelId="{2C34F2D7-BFF4-4BBF-B072-346A7A8A532D}">
      <dgm:prSet phldr="0"/>
      <dgm:spPr/>
      <dgm:t>
        <a:bodyPr/>
        <a:lstStyle/>
        <a:p>
          <a:pPr rtl="0"/>
          <a:r>
            <a:rPr lang="en-US" b="0">
              <a:latin typeface="Calibri"/>
              <a:ea typeface="Calibri"/>
              <a:cs typeface="Calibri"/>
            </a:rPr>
            <a:t>Manages all user accounts within their organization.</a:t>
          </a:r>
        </a:p>
      </dgm:t>
    </dgm:pt>
    <dgm:pt modelId="{3DE70F01-C27F-4BFE-AA55-A48A87FA0C77}" type="parTrans" cxnId="{AEF324C6-6EE2-4424-92A3-ACF63F7C26BF}">
      <dgm:prSet/>
      <dgm:spPr/>
    </dgm:pt>
    <dgm:pt modelId="{B557320A-A84B-4418-BB76-BD403742B382}" type="sibTrans" cxnId="{AEF324C6-6EE2-4424-92A3-ACF63F7C26BF}">
      <dgm:prSet/>
      <dgm:spPr/>
    </dgm:pt>
    <dgm:pt modelId="{A1CBC796-97F6-46E9-BC9B-E66E1A140E14}">
      <dgm:prSet phldr="0"/>
      <dgm:spPr/>
      <dgm:t>
        <a:bodyPr/>
        <a:lstStyle/>
        <a:p>
          <a:pPr algn="l" rtl="0">
            <a:lnSpc>
              <a:spcPct val="90000"/>
            </a:lnSpc>
          </a:pPr>
          <a:r>
            <a:rPr lang="en-US" b="1">
              <a:latin typeface="Calibri"/>
              <a:ea typeface="Calibri"/>
              <a:cs typeface="Calibri"/>
            </a:rPr>
            <a:t>     Clinician Admin</a:t>
          </a:r>
          <a:endParaRPr lang="en-US">
            <a:latin typeface="Calibri"/>
            <a:ea typeface="Calibri"/>
            <a:cs typeface="Calibri"/>
          </a:endParaRPr>
        </a:p>
      </dgm:t>
    </dgm:pt>
    <dgm:pt modelId="{58850B85-3E30-40EF-B17C-353D9BCD6B35}" type="parTrans" cxnId="{830701AB-0FDA-41F0-ABF7-FABA47716B09}">
      <dgm:prSet/>
      <dgm:spPr/>
    </dgm:pt>
    <dgm:pt modelId="{CA8D2E6C-C34B-47A1-83F7-6D7630D59E84}" type="sibTrans" cxnId="{830701AB-0FDA-41F0-ABF7-FABA47716B09}">
      <dgm:prSet/>
      <dgm:spPr/>
    </dgm:pt>
    <dgm:pt modelId="{30B1F022-EAAE-499B-98E0-7A2C22C8B533}">
      <dgm:prSet phldr="0"/>
      <dgm:spPr/>
      <dgm:t>
        <a:bodyPr/>
        <a:lstStyle/>
        <a:p>
          <a:pPr rtl="0"/>
          <a:r>
            <a:rPr lang="en-US">
              <a:latin typeface="Calibri"/>
              <a:ea typeface="Calibri"/>
              <a:cs typeface="Calibri"/>
            </a:rPr>
            <a:t>Admits and discharges patients.</a:t>
          </a:r>
        </a:p>
      </dgm:t>
    </dgm:pt>
    <dgm:pt modelId="{F97204E9-5691-404F-ADAB-BCD4C4BAA8D2}" type="parTrans" cxnId="{43896CAE-8944-467E-82CD-ABC1A30FCB92}">
      <dgm:prSet/>
      <dgm:spPr/>
    </dgm:pt>
    <dgm:pt modelId="{AC924839-BA8B-4814-85B8-F60CF03692AA}" type="sibTrans" cxnId="{43896CAE-8944-467E-82CD-ABC1A30FCB92}">
      <dgm:prSet/>
      <dgm:spPr/>
    </dgm:pt>
    <dgm:pt modelId="{42AAFF1A-9E71-4B9E-AD84-E4DBD2038A50}">
      <dgm:prSet phldr="0"/>
      <dgm:spPr/>
      <dgm:t>
        <a:bodyPr/>
        <a:lstStyle/>
        <a:p>
          <a:pPr rtl="0"/>
          <a:r>
            <a:rPr lang="en-US">
              <a:latin typeface="Calibri"/>
              <a:ea typeface="Calibri"/>
              <a:cs typeface="Calibri"/>
            </a:rPr>
            <a:t>Reassigns patients to different organizations or care teams as needed.</a:t>
          </a:r>
        </a:p>
      </dgm:t>
    </dgm:pt>
    <dgm:pt modelId="{E2CFA5B0-5BD9-408E-91A1-DF6BC9FAB9F5}" type="parTrans" cxnId="{A2D43BC7-0886-4B18-B767-C2F007DAC61F}">
      <dgm:prSet/>
      <dgm:spPr/>
    </dgm:pt>
    <dgm:pt modelId="{956A3A18-E6E6-4004-88F1-FC26D2D87A34}" type="sibTrans" cxnId="{A2D43BC7-0886-4B18-B767-C2F007DAC61F}">
      <dgm:prSet/>
      <dgm:spPr/>
    </dgm:pt>
    <dgm:pt modelId="{06F9E421-613A-41C5-B29B-C957892635C8}">
      <dgm:prSet phldr="0"/>
      <dgm:spPr/>
      <dgm:t>
        <a:bodyPr/>
        <a:lstStyle/>
        <a:p>
          <a:pPr algn="l" rtl="0">
            <a:lnSpc>
              <a:spcPct val="90000"/>
            </a:lnSpc>
          </a:pPr>
          <a:r>
            <a:rPr lang="en-US" b="1">
              <a:latin typeface="Calibri"/>
              <a:ea typeface="Calibri"/>
              <a:cs typeface="Calibri"/>
            </a:rPr>
            <a:t>Providers / Extenders (Nurse Practitioners, Physician Assistants)</a:t>
          </a:r>
          <a:endParaRPr lang="en-US">
            <a:latin typeface="Calibri"/>
            <a:ea typeface="Calibri"/>
            <a:cs typeface="Calibri"/>
          </a:endParaRPr>
        </a:p>
      </dgm:t>
    </dgm:pt>
    <dgm:pt modelId="{A09CE8C2-16AB-4099-B354-CC0994213632}" type="parTrans" cxnId="{CC947624-3A23-4B8A-8F79-BE76F3158164}">
      <dgm:prSet/>
      <dgm:spPr/>
    </dgm:pt>
    <dgm:pt modelId="{B19914E8-2E02-49D5-9530-DFBBA171EEA3}" type="sibTrans" cxnId="{CC947624-3A23-4B8A-8F79-BE76F3158164}">
      <dgm:prSet/>
      <dgm:spPr/>
    </dgm:pt>
    <dgm:pt modelId="{3052D4E6-AFCA-44B5-A4AB-13CF78CA805C}">
      <dgm:prSet phldr="0"/>
      <dgm:spPr/>
      <dgm:t>
        <a:bodyPr/>
        <a:lstStyle/>
        <a:p>
          <a:pPr rtl="0"/>
          <a:r>
            <a:rPr lang="en-US">
              <a:latin typeface="Calibri"/>
              <a:ea typeface="Calibri"/>
              <a:cs typeface="Calibri"/>
            </a:rPr>
            <a:t>Conduct patient visits and document clinical encounters.</a:t>
          </a:r>
        </a:p>
      </dgm:t>
    </dgm:pt>
    <dgm:pt modelId="{A02E842A-B2DE-4F80-81FB-76C613B2F5BA}" type="parTrans" cxnId="{7B6020C9-03DD-42E9-B4EA-41AC753EF2C3}">
      <dgm:prSet/>
      <dgm:spPr/>
    </dgm:pt>
    <dgm:pt modelId="{0983A26F-715F-463A-92F4-85ADCDD81FE9}" type="sibTrans" cxnId="{7B6020C9-03DD-42E9-B4EA-41AC753EF2C3}">
      <dgm:prSet/>
      <dgm:spPr/>
    </dgm:pt>
    <dgm:pt modelId="{E66A817A-8493-40D6-ABC8-BA6D792258F0}">
      <dgm:prSet phldr="0"/>
      <dgm:spPr/>
      <dgm:t>
        <a:bodyPr/>
        <a:lstStyle/>
        <a:p>
          <a:pPr algn="l" rtl="0">
            <a:lnSpc>
              <a:spcPct val="90000"/>
            </a:lnSpc>
          </a:pPr>
          <a:r>
            <a:rPr lang="en-US" b="1">
              <a:latin typeface="Calibri"/>
              <a:ea typeface="Calibri"/>
              <a:cs typeface="Calibri"/>
            </a:rPr>
            <a:t>Medical Billing Team</a:t>
          </a:r>
          <a:endParaRPr lang="en-US">
            <a:latin typeface="Calibri"/>
            <a:ea typeface="Calibri"/>
            <a:cs typeface="Calibri"/>
          </a:endParaRPr>
        </a:p>
      </dgm:t>
    </dgm:pt>
    <dgm:pt modelId="{3278E9BF-B68D-431C-AC4C-0EB0FFCBE0C3}" type="parTrans" cxnId="{ED703D5B-AE9A-4D0E-9BA5-6465A4FD7381}">
      <dgm:prSet/>
      <dgm:spPr/>
    </dgm:pt>
    <dgm:pt modelId="{92FA8314-D4FC-4B8C-96D0-979DA68F42C4}" type="sibTrans" cxnId="{ED703D5B-AE9A-4D0E-9BA5-6465A4FD7381}">
      <dgm:prSet/>
      <dgm:spPr/>
    </dgm:pt>
    <dgm:pt modelId="{C9E4D80B-A375-4229-9B26-73EC2194FD08}">
      <dgm:prSet phldr="0"/>
      <dgm:spPr/>
      <dgm:t>
        <a:bodyPr/>
        <a:lstStyle/>
        <a:p>
          <a:pPr algn="l" rtl="0">
            <a:lnSpc>
              <a:spcPct val="100000"/>
            </a:lnSpc>
          </a:pPr>
          <a:r>
            <a:rPr lang="en-US" b="0">
              <a:latin typeface="Calibri"/>
              <a:ea typeface="Calibri"/>
              <a:cs typeface="Calibri"/>
            </a:rPr>
            <a:t>Reviews encounters currently in progress.</a:t>
          </a:r>
        </a:p>
      </dgm:t>
    </dgm:pt>
    <dgm:pt modelId="{C611982A-4A3D-4620-8270-DAB219AF80C8}" type="parTrans" cxnId="{53458501-7E07-4114-98BE-BA470D442217}">
      <dgm:prSet/>
      <dgm:spPr/>
    </dgm:pt>
    <dgm:pt modelId="{68DCB939-46EB-4650-B75F-C5C9341E671E}" type="sibTrans" cxnId="{53458501-7E07-4114-98BE-BA470D442217}">
      <dgm:prSet/>
      <dgm:spPr/>
    </dgm:pt>
    <dgm:pt modelId="{922354FC-E683-4711-AFE3-10D19E7D6986}">
      <dgm:prSet phldr="0"/>
      <dgm:spPr/>
      <dgm:t>
        <a:bodyPr/>
        <a:lstStyle/>
        <a:p>
          <a:pPr algn="l" rtl="0">
            <a:lnSpc>
              <a:spcPct val="100000"/>
            </a:lnSpc>
          </a:pPr>
          <a:r>
            <a:rPr lang="en-US" b="0">
              <a:latin typeface="Calibri"/>
              <a:ea typeface="Calibri"/>
              <a:cs typeface="Calibri"/>
            </a:rPr>
            <a:t>Processes encounters at the Superbill stage for billing and reimbursement.</a:t>
          </a:r>
        </a:p>
      </dgm:t>
    </dgm:pt>
    <dgm:pt modelId="{31D4CC98-232A-488E-80C2-C06F6E85A1CA}" type="parTrans" cxnId="{15C1B639-44B4-4F94-9AEB-6372679E8BCC}">
      <dgm:prSet/>
      <dgm:spPr/>
    </dgm:pt>
    <dgm:pt modelId="{FC3119CE-7818-4C3C-A929-3D73F9244C95}" type="sibTrans" cxnId="{15C1B639-44B4-4F94-9AEB-6372679E8BCC}">
      <dgm:prSet/>
      <dgm:spPr/>
    </dgm:pt>
    <dgm:pt modelId="{BFE664BF-F3C0-46CD-B2A1-DD2FBCA4CDC5}">
      <dgm:prSet phldr="0"/>
      <dgm:spPr/>
      <dgm:t>
        <a:bodyPr/>
        <a:lstStyle/>
        <a:p>
          <a:pPr rtl="0"/>
          <a:r>
            <a:rPr lang="en-US">
              <a:latin typeface="Calibri"/>
              <a:ea typeface="Calibri"/>
              <a:cs typeface="Calibri"/>
            </a:rPr>
            <a:t>Captures patient information via mobile device, including vital signs</a:t>
          </a:r>
        </a:p>
      </dgm:t>
    </dgm:pt>
    <dgm:pt modelId="{0CAAB13B-7EF0-4891-A700-A1EE5ED0E8F0}" type="parTrans" cxnId="{EDB25BB2-76CD-4E0A-B0A7-C33009B567D2}">
      <dgm:prSet/>
      <dgm:spPr/>
    </dgm:pt>
    <dgm:pt modelId="{E9130959-9E0E-42A3-9A74-3B6F94AB0AE7}" type="sibTrans" cxnId="{EDB25BB2-76CD-4E0A-B0A7-C33009B567D2}">
      <dgm:prSet/>
      <dgm:spPr/>
    </dgm:pt>
    <dgm:pt modelId="{2FAE83FA-C1B9-41EE-91A7-967EC6D37F1C}" type="pres">
      <dgm:prSet presAssocID="{AC575215-24BF-439E-8E17-A991392A2539}" presName="diagram" presStyleCnt="0">
        <dgm:presLayoutVars>
          <dgm:chPref val="1"/>
          <dgm:dir/>
          <dgm:animOne val="branch"/>
          <dgm:animLvl val="lvl"/>
          <dgm:resizeHandles/>
        </dgm:presLayoutVars>
      </dgm:prSet>
      <dgm:spPr/>
    </dgm:pt>
    <dgm:pt modelId="{D182175D-8B45-40FA-942B-E4B65D71CE4A}" type="pres">
      <dgm:prSet presAssocID="{EBBAA18E-34A4-4C4F-A0F8-EAC3E15591D0}" presName="root" presStyleCnt="0"/>
      <dgm:spPr/>
    </dgm:pt>
    <dgm:pt modelId="{CA89446A-FD12-436F-B240-728C19CA9BA4}" type="pres">
      <dgm:prSet presAssocID="{EBBAA18E-34A4-4C4F-A0F8-EAC3E15591D0}" presName="rootComposite" presStyleCnt="0"/>
      <dgm:spPr/>
    </dgm:pt>
    <dgm:pt modelId="{08530E5C-083C-4336-8FBB-BD740D9FE68E}" type="pres">
      <dgm:prSet presAssocID="{EBBAA18E-34A4-4C4F-A0F8-EAC3E15591D0}" presName="rootText" presStyleLbl="node1" presStyleIdx="0" presStyleCnt="5"/>
      <dgm:spPr/>
    </dgm:pt>
    <dgm:pt modelId="{7243BFA2-1EA3-4EA7-8631-79670909468F}" type="pres">
      <dgm:prSet presAssocID="{EBBAA18E-34A4-4C4F-A0F8-EAC3E15591D0}" presName="rootConnector" presStyleLbl="node1" presStyleIdx="0" presStyleCnt="5"/>
      <dgm:spPr/>
    </dgm:pt>
    <dgm:pt modelId="{4BDEB56B-F92F-440E-BE06-7C29324D70DE}" type="pres">
      <dgm:prSet presAssocID="{EBBAA18E-34A4-4C4F-A0F8-EAC3E15591D0}" presName="childShape" presStyleCnt="0"/>
      <dgm:spPr/>
    </dgm:pt>
    <dgm:pt modelId="{F277197D-51C1-482A-826A-66FCB8882602}" type="pres">
      <dgm:prSet presAssocID="{0CAAB13B-7EF0-4891-A700-A1EE5ED0E8F0}" presName="Name13" presStyleLbl="parChTrans1D2" presStyleIdx="0" presStyleCnt="9"/>
      <dgm:spPr/>
    </dgm:pt>
    <dgm:pt modelId="{415227A6-EC83-4B6F-B1B5-AC5C3E0CED24}" type="pres">
      <dgm:prSet presAssocID="{BFE664BF-F3C0-46CD-B2A1-DD2FBCA4CDC5}" presName="childText" presStyleLbl="bgAcc1" presStyleIdx="0" presStyleCnt="9">
        <dgm:presLayoutVars>
          <dgm:bulletEnabled val="1"/>
        </dgm:presLayoutVars>
      </dgm:prSet>
      <dgm:spPr/>
    </dgm:pt>
    <dgm:pt modelId="{EEA78B16-C302-4907-992F-B88898992766}" type="pres">
      <dgm:prSet presAssocID="{6DD83B2F-458B-414D-AFA6-676D97CC6002}" presName="Name13" presStyleLbl="parChTrans1D2" presStyleIdx="1" presStyleCnt="9"/>
      <dgm:spPr/>
    </dgm:pt>
    <dgm:pt modelId="{F039DC34-5E24-453F-BF27-47BF45FF2B66}" type="pres">
      <dgm:prSet presAssocID="{670770A5-3C87-4091-8B29-CE8A50C6CD82}" presName="childText" presStyleLbl="bgAcc1" presStyleIdx="1" presStyleCnt="9">
        <dgm:presLayoutVars>
          <dgm:bulletEnabled val="1"/>
        </dgm:presLayoutVars>
      </dgm:prSet>
      <dgm:spPr/>
    </dgm:pt>
    <dgm:pt modelId="{B7A732CF-3C0D-45F1-B759-37FE05C78DF9}" type="pres">
      <dgm:prSet presAssocID="{7FB3FCCE-700C-4CE1-B4BD-E75E58D9F42F}" presName="root" presStyleCnt="0"/>
      <dgm:spPr/>
    </dgm:pt>
    <dgm:pt modelId="{8776FDEF-F193-4902-ADDC-69399D01D961}" type="pres">
      <dgm:prSet presAssocID="{7FB3FCCE-700C-4CE1-B4BD-E75E58D9F42F}" presName="rootComposite" presStyleCnt="0"/>
      <dgm:spPr/>
    </dgm:pt>
    <dgm:pt modelId="{F97C32ED-6FED-4549-AB70-456F958A277F}" type="pres">
      <dgm:prSet presAssocID="{7FB3FCCE-700C-4CE1-B4BD-E75E58D9F42F}" presName="rootText" presStyleLbl="node1" presStyleIdx="1" presStyleCnt="5"/>
      <dgm:spPr/>
    </dgm:pt>
    <dgm:pt modelId="{14C35E09-0528-4CA0-A544-FA1AE569163D}" type="pres">
      <dgm:prSet presAssocID="{7FB3FCCE-700C-4CE1-B4BD-E75E58D9F42F}" presName="rootConnector" presStyleLbl="node1" presStyleIdx="1" presStyleCnt="5"/>
      <dgm:spPr/>
    </dgm:pt>
    <dgm:pt modelId="{51411DF0-DE75-4B8F-913E-5C0DBF602FB5}" type="pres">
      <dgm:prSet presAssocID="{7FB3FCCE-700C-4CE1-B4BD-E75E58D9F42F}" presName="childShape" presStyleCnt="0"/>
      <dgm:spPr/>
    </dgm:pt>
    <dgm:pt modelId="{924A8320-4086-4283-B7AD-7BF2EBC8358E}" type="pres">
      <dgm:prSet presAssocID="{3DE70F01-C27F-4BFE-AA55-A48A87FA0C77}" presName="Name13" presStyleLbl="parChTrans1D2" presStyleIdx="2" presStyleCnt="9"/>
      <dgm:spPr/>
    </dgm:pt>
    <dgm:pt modelId="{19F42177-9127-4352-97C8-A88B65A3350A}" type="pres">
      <dgm:prSet presAssocID="{2C34F2D7-BFF4-4BBF-B072-346A7A8A532D}" presName="childText" presStyleLbl="bgAcc1" presStyleIdx="2" presStyleCnt="9">
        <dgm:presLayoutVars>
          <dgm:bulletEnabled val="1"/>
        </dgm:presLayoutVars>
      </dgm:prSet>
      <dgm:spPr/>
    </dgm:pt>
    <dgm:pt modelId="{04FE0813-F771-4D01-AD4D-BDF458228339}" type="pres">
      <dgm:prSet presAssocID="{A0C3DC73-2B43-491F-B9B8-6C627DDF4187}" presName="Name13" presStyleLbl="parChTrans1D2" presStyleIdx="3" presStyleCnt="9"/>
      <dgm:spPr/>
    </dgm:pt>
    <dgm:pt modelId="{163DC95C-BDAB-447F-9613-5491627F9672}" type="pres">
      <dgm:prSet presAssocID="{76B5B896-21C7-49B3-AF4C-7C4F35066C36}" presName="childText" presStyleLbl="bgAcc1" presStyleIdx="3" presStyleCnt="9">
        <dgm:presLayoutVars>
          <dgm:bulletEnabled val="1"/>
        </dgm:presLayoutVars>
      </dgm:prSet>
      <dgm:spPr/>
    </dgm:pt>
    <dgm:pt modelId="{57F3350D-6DE2-4713-9BDE-D044C0BB4F66}" type="pres">
      <dgm:prSet presAssocID="{A1CBC796-97F6-46E9-BC9B-E66E1A140E14}" presName="root" presStyleCnt="0"/>
      <dgm:spPr/>
    </dgm:pt>
    <dgm:pt modelId="{1C69D7F1-98EE-4B9B-8F67-30EC8267F5F3}" type="pres">
      <dgm:prSet presAssocID="{A1CBC796-97F6-46E9-BC9B-E66E1A140E14}" presName="rootComposite" presStyleCnt="0"/>
      <dgm:spPr/>
    </dgm:pt>
    <dgm:pt modelId="{C1867044-5989-4FA8-821F-83A9CE1296F1}" type="pres">
      <dgm:prSet presAssocID="{A1CBC796-97F6-46E9-BC9B-E66E1A140E14}" presName="rootText" presStyleLbl="node1" presStyleIdx="2" presStyleCnt="5"/>
      <dgm:spPr/>
    </dgm:pt>
    <dgm:pt modelId="{98D989CF-C556-4DD3-BB41-FB293AB9CEAE}" type="pres">
      <dgm:prSet presAssocID="{A1CBC796-97F6-46E9-BC9B-E66E1A140E14}" presName="rootConnector" presStyleLbl="node1" presStyleIdx="2" presStyleCnt="5"/>
      <dgm:spPr/>
    </dgm:pt>
    <dgm:pt modelId="{E00B83A3-EC3A-445D-8BCE-5BD7E5943A43}" type="pres">
      <dgm:prSet presAssocID="{A1CBC796-97F6-46E9-BC9B-E66E1A140E14}" presName="childShape" presStyleCnt="0"/>
      <dgm:spPr/>
    </dgm:pt>
    <dgm:pt modelId="{6C709919-2599-43D4-B2BA-6CC0666317D2}" type="pres">
      <dgm:prSet presAssocID="{F97204E9-5691-404F-ADAB-BCD4C4BAA8D2}" presName="Name13" presStyleLbl="parChTrans1D2" presStyleIdx="4" presStyleCnt="9"/>
      <dgm:spPr/>
    </dgm:pt>
    <dgm:pt modelId="{BA92C644-3BAE-4ED3-8214-146BE5589FCA}" type="pres">
      <dgm:prSet presAssocID="{30B1F022-EAAE-499B-98E0-7A2C22C8B533}" presName="childText" presStyleLbl="bgAcc1" presStyleIdx="4" presStyleCnt="9">
        <dgm:presLayoutVars>
          <dgm:bulletEnabled val="1"/>
        </dgm:presLayoutVars>
      </dgm:prSet>
      <dgm:spPr/>
    </dgm:pt>
    <dgm:pt modelId="{6AEC2A6E-9BF1-4133-BA43-B151A8C95733}" type="pres">
      <dgm:prSet presAssocID="{E2CFA5B0-5BD9-408E-91A1-DF6BC9FAB9F5}" presName="Name13" presStyleLbl="parChTrans1D2" presStyleIdx="5" presStyleCnt="9"/>
      <dgm:spPr/>
    </dgm:pt>
    <dgm:pt modelId="{4725802A-78E8-4C07-99CF-6EEEDAD006F9}" type="pres">
      <dgm:prSet presAssocID="{42AAFF1A-9E71-4B9E-AD84-E4DBD2038A50}" presName="childText" presStyleLbl="bgAcc1" presStyleIdx="5" presStyleCnt="9">
        <dgm:presLayoutVars>
          <dgm:bulletEnabled val="1"/>
        </dgm:presLayoutVars>
      </dgm:prSet>
      <dgm:spPr/>
    </dgm:pt>
    <dgm:pt modelId="{633C319A-DCC8-4F6F-A816-A15F1FD0C518}" type="pres">
      <dgm:prSet presAssocID="{06F9E421-613A-41C5-B29B-C957892635C8}" presName="root" presStyleCnt="0"/>
      <dgm:spPr/>
    </dgm:pt>
    <dgm:pt modelId="{C1C3230C-DE6F-46AD-88C3-72ED54E1C7DF}" type="pres">
      <dgm:prSet presAssocID="{06F9E421-613A-41C5-B29B-C957892635C8}" presName="rootComposite" presStyleCnt="0"/>
      <dgm:spPr/>
    </dgm:pt>
    <dgm:pt modelId="{E3886F69-67A4-4D28-8469-62CA68ACE41D}" type="pres">
      <dgm:prSet presAssocID="{06F9E421-613A-41C5-B29B-C957892635C8}" presName="rootText" presStyleLbl="node1" presStyleIdx="3" presStyleCnt="5"/>
      <dgm:spPr/>
    </dgm:pt>
    <dgm:pt modelId="{DED0A1D2-E3B1-4D20-AD87-A22F376E8F96}" type="pres">
      <dgm:prSet presAssocID="{06F9E421-613A-41C5-B29B-C957892635C8}" presName="rootConnector" presStyleLbl="node1" presStyleIdx="3" presStyleCnt="5"/>
      <dgm:spPr/>
    </dgm:pt>
    <dgm:pt modelId="{8C8CDC3C-DF6D-410B-9274-DD12E23ED030}" type="pres">
      <dgm:prSet presAssocID="{06F9E421-613A-41C5-B29B-C957892635C8}" presName="childShape" presStyleCnt="0"/>
      <dgm:spPr/>
    </dgm:pt>
    <dgm:pt modelId="{CE7F7852-9C37-48DB-9E6F-C5873459D91C}" type="pres">
      <dgm:prSet presAssocID="{A02E842A-B2DE-4F80-81FB-76C613B2F5BA}" presName="Name13" presStyleLbl="parChTrans1D2" presStyleIdx="6" presStyleCnt="9"/>
      <dgm:spPr/>
    </dgm:pt>
    <dgm:pt modelId="{D2A2CE96-6A44-4445-9A32-E97E78F9A3EB}" type="pres">
      <dgm:prSet presAssocID="{3052D4E6-AFCA-44B5-A4AB-13CF78CA805C}" presName="childText" presStyleLbl="bgAcc1" presStyleIdx="6" presStyleCnt="9">
        <dgm:presLayoutVars>
          <dgm:bulletEnabled val="1"/>
        </dgm:presLayoutVars>
      </dgm:prSet>
      <dgm:spPr/>
    </dgm:pt>
    <dgm:pt modelId="{C1FE5252-583B-47F7-B95C-9EBD085E3CEE}" type="pres">
      <dgm:prSet presAssocID="{E66A817A-8493-40D6-ABC8-BA6D792258F0}" presName="root" presStyleCnt="0"/>
      <dgm:spPr/>
    </dgm:pt>
    <dgm:pt modelId="{17F973B9-E44C-486D-BD5D-5D9C145F5B51}" type="pres">
      <dgm:prSet presAssocID="{E66A817A-8493-40D6-ABC8-BA6D792258F0}" presName="rootComposite" presStyleCnt="0"/>
      <dgm:spPr/>
    </dgm:pt>
    <dgm:pt modelId="{B85DCB9E-C78C-41CA-AAB7-1151D9A36AB4}" type="pres">
      <dgm:prSet presAssocID="{E66A817A-8493-40D6-ABC8-BA6D792258F0}" presName="rootText" presStyleLbl="node1" presStyleIdx="4" presStyleCnt="5"/>
      <dgm:spPr/>
    </dgm:pt>
    <dgm:pt modelId="{757754DB-9263-47F5-9172-80EB26599528}" type="pres">
      <dgm:prSet presAssocID="{E66A817A-8493-40D6-ABC8-BA6D792258F0}" presName="rootConnector" presStyleLbl="node1" presStyleIdx="4" presStyleCnt="5"/>
      <dgm:spPr/>
    </dgm:pt>
    <dgm:pt modelId="{3F3D5319-DC30-4297-A967-2165E00A8791}" type="pres">
      <dgm:prSet presAssocID="{E66A817A-8493-40D6-ABC8-BA6D792258F0}" presName="childShape" presStyleCnt="0"/>
      <dgm:spPr/>
    </dgm:pt>
    <dgm:pt modelId="{2A8F5738-B1AC-4377-9330-9C9402516275}" type="pres">
      <dgm:prSet presAssocID="{C611982A-4A3D-4620-8270-DAB219AF80C8}" presName="Name13" presStyleLbl="parChTrans1D2" presStyleIdx="7" presStyleCnt="9"/>
      <dgm:spPr/>
    </dgm:pt>
    <dgm:pt modelId="{2B1E6808-3129-4B33-83D1-822A89FE25F0}" type="pres">
      <dgm:prSet presAssocID="{C9E4D80B-A375-4229-9B26-73EC2194FD08}" presName="childText" presStyleLbl="bgAcc1" presStyleIdx="7" presStyleCnt="9">
        <dgm:presLayoutVars>
          <dgm:bulletEnabled val="1"/>
        </dgm:presLayoutVars>
      </dgm:prSet>
      <dgm:spPr/>
    </dgm:pt>
    <dgm:pt modelId="{515D10E7-A966-4259-ACD5-D64D1D1E7F10}" type="pres">
      <dgm:prSet presAssocID="{31D4CC98-232A-488E-80C2-C06F6E85A1CA}" presName="Name13" presStyleLbl="parChTrans1D2" presStyleIdx="8" presStyleCnt="9"/>
      <dgm:spPr/>
    </dgm:pt>
    <dgm:pt modelId="{749C5978-2EDC-4FB0-96D3-E09846AD5FC6}" type="pres">
      <dgm:prSet presAssocID="{922354FC-E683-4711-AFE3-10D19E7D6986}" presName="childText" presStyleLbl="bgAcc1" presStyleIdx="8" presStyleCnt="9">
        <dgm:presLayoutVars>
          <dgm:bulletEnabled val="1"/>
        </dgm:presLayoutVars>
      </dgm:prSet>
      <dgm:spPr/>
    </dgm:pt>
  </dgm:ptLst>
  <dgm:cxnLst>
    <dgm:cxn modelId="{53458501-7E07-4114-98BE-BA470D442217}" srcId="{E66A817A-8493-40D6-ABC8-BA6D792258F0}" destId="{C9E4D80B-A375-4229-9B26-73EC2194FD08}" srcOrd="0" destOrd="0" parTransId="{C611982A-4A3D-4620-8270-DAB219AF80C8}" sibTransId="{68DCB939-46EB-4650-B75F-C5C9341E671E}"/>
    <dgm:cxn modelId="{F1F3F719-02D4-437C-9F7E-B42D1269A19C}" type="presOf" srcId="{7FB3FCCE-700C-4CE1-B4BD-E75E58D9F42F}" destId="{14C35E09-0528-4CA0-A544-FA1AE569163D}" srcOrd="1" destOrd="0" presId="urn:microsoft.com/office/officeart/2005/8/layout/hierarchy3"/>
    <dgm:cxn modelId="{430D0C1A-618F-4C77-B938-9DA2C4C6C015}" type="presOf" srcId="{C611982A-4A3D-4620-8270-DAB219AF80C8}" destId="{2A8F5738-B1AC-4377-9330-9C9402516275}" srcOrd="0" destOrd="0" presId="urn:microsoft.com/office/officeart/2005/8/layout/hierarchy3"/>
    <dgm:cxn modelId="{A2CCD920-27BA-44F8-ACB3-001216CEA4C8}" type="presOf" srcId="{E66A817A-8493-40D6-ABC8-BA6D792258F0}" destId="{B85DCB9E-C78C-41CA-AAB7-1151D9A36AB4}" srcOrd="0" destOrd="0" presId="urn:microsoft.com/office/officeart/2005/8/layout/hierarchy3"/>
    <dgm:cxn modelId="{A98A4F23-3826-4084-AD82-5EC53A582C2D}" type="presOf" srcId="{E2CFA5B0-5BD9-408E-91A1-DF6BC9FAB9F5}" destId="{6AEC2A6E-9BF1-4133-BA43-B151A8C95733}" srcOrd="0" destOrd="0" presId="urn:microsoft.com/office/officeart/2005/8/layout/hierarchy3"/>
    <dgm:cxn modelId="{CC947624-3A23-4B8A-8F79-BE76F3158164}" srcId="{AC575215-24BF-439E-8E17-A991392A2539}" destId="{06F9E421-613A-41C5-B29B-C957892635C8}" srcOrd="3" destOrd="0" parTransId="{A09CE8C2-16AB-4099-B354-CC0994213632}" sibTransId="{B19914E8-2E02-49D5-9530-DFBBA171EEA3}"/>
    <dgm:cxn modelId="{C61FA72A-4E9F-43E5-A241-7C1F1AD945EE}" srcId="{AC575215-24BF-439E-8E17-A991392A2539}" destId="{7FB3FCCE-700C-4CE1-B4BD-E75E58D9F42F}" srcOrd="1" destOrd="0" parTransId="{2D8B3A07-865E-4191-BFB9-E3822D5712F5}" sibTransId="{59E9DA01-11FC-4EDC-A026-3AFC2B7FDCAD}"/>
    <dgm:cxn modelId="{EA3EAA34-B7DC-459F-8021-BCB66503A6C1}" type="presOf" srcId="{7FB3FCCE-700C-4CE1-B4BD-E75E58D9F42F}" destId="{F97C32ED-6FED-4549-AB70-456F958A277F}" srcOrd="0" destOrd="0" presId="urn:microsoft.com/office/officeart/2005/8/layout/hierarchy3"/>
    <dgm:cxn modelId="{15C1B639-44B4-4F94-9AEB-6372679E8BCC}" srcId="{E66A817A-8493-40D6-ABC8-BA6D792258F0}" destId="{922354FC-E683-4711-AFE3-10D19E7D6986}" srcOrd="1" destOrd="0" parTransId="{31D4CC98-232A-488E-80C2-C06F6E85A1CA}" sibTransId="{FC3119CE-7818-4C3C-A929-3D73F9244C95}"/>
    <dgm:cxn modelId="{A0938E3C-E26C-4A6A-8B2C-89A6E594A57F}" type="presOf" srcId="{A0C3DC73-2B43-491F-B9B8-6C627DDF4187}" destId="{04FE0813-F771-4D01-AD4D-BDF458228339}" srcOrd="0" destOrd="0" presId="urn:microsoft.com/office/officeart/2005/8/layout/hierarchy3"/>
    <dgm:cxn modelId="{ED703D5B-AE9A-4D0E-9BA5-6465A4FD7381}" srcId="{AC575215-24BF-439E-8E17-A991392A2539}" destId="{E66A817A-8493-40D6-ABC8-BA6D792258F0}" srcOrd="4" destOrd="0" parTransId="{3278E9BF-B68D-431C-AC4C-0EB0FFCBE0C3}" sibTransId="{92FA8314-D4FC-4B8C-96D0-979DA68F42C4}"/>
    <dgm:cxn modelId="{336A6E5C-59E5-4B9B-9552-0053CFA0401B}" type="presOf" srcId="{3052D4E6-AFCA-44B5-A4AB-13CF78CA805C}" destId="{D2A2CE96-6A44-4445-9A32-E97E78F9A3EB}" srcOrd="0" destOrd="0" presId="urn:microsoft.com/office/officeart/2005/8/layout/hierarchy3"/>
    <dgm:cxn modelId="{69ADF05C-DB01-4AC6-9E41-140BB4F674D7}" type="presOf" srcId="{C9E4D80B-A375-4229-9B26-73EC2194FD08}" destId="{2B1E6808-3129-4B33-83D1-822A89FE25F0}" srcOrd="0" destOrd="0" presId="urn:microsoft.com/office/officeart/2005/8/layout/hierarchy3"/>
    <dgm:cxn modelId="{BF196261-5EEF-445F-8752-168DDB1A5F83}" type="presOf" srcId="{E66A817A-8493-40D6-ABC8-BA6D792258F0}" destId="{757754DB-9263-47F5-9172-80EB26599528}" srcOrd="1" destOrd="0" presId="urn:microsoft.com/office/officeart/2005/8/layout/hierarchy3"/>
    <dgm:cxn modelId="{A090ED66-7222-48EE-906A-4C6110146008}" type="presOf" srcId="{EBBAA18E-34A4-4C4F-A0F8-EAC3E15591D0}" destId="{7243BFA2-1EA3-4EA7-8631-79670909468F}" srcOrd="1" destOrd="0" presId="urn:microsoft.com/office/officeart/2005/8/layout/hierarchy3"/>
    <dgm:cxn modelId="{E472444C-71BA-4E72-94B7-8AF14C5C175D}" type="presOf" srcId="{F97204E9-5691-404F-ADAB-BCD4C4BAA8D2}" destId="{6C709919-2599-43D4-B2BA-6CC0666317D2}" srcOrd="0" destOrd="0" presId="urn:microsoft.com/office/officeart/2005/8/layout/hierarchy3"/>
    <dgm:cxn modelId="{9D217F4C-E24B-49B4-A89E-51E87E75D763}" type="presOf" srcId="{A02E842A-B2DE-4F80-81FB-76C613B2F5BA}" destId="{CE7F7852-9C37-48DB-9E6F-C5873459D91C}" srcOrd="0" destOrd="0" presId="urn:microsoft.com/office/officeart/2005/8/layout/hierarchy3"/>
    <dgm:cxn modelId="{BCCB1F6D-3344-45CD-8F2B-249464E350FA}" type="presOf" srcId="{0CAAB13B-7EF0-4891-A700-A1EE5ED0E8F0}" destId="{F277197D-51C1-482A-826A-66FCB8882602}" srcOrd="0" destOrd="0" presId="urn:microsoft.com/office/officeart/2005/8/layout/hierarchy3"/>
    <dgm:cxn modelId="{F3240251-42C9-4EC0-B4F9-D57F721CB399}" srcId="{EBBAA18E-34A4-4C4F-A0F8-EAC3E15591D0}" destId="{670770A5-3C87-4091-8B29-CE8A50C6CD82}" srcOrd="1" destOrd="0" parTransId="{6DD83B2F-458B-414D-AFA6-676D97CC6002}" sibTransId="{6915FA82-1D2D-4DB6-AA25-40ACF264D1B6}"/>
    <dgm:cxn modelId="{2DFBF781-144C-4E8B-A337-E49AAFDB621A}" type="presOf" srcId="{42AAFF1A-9E71-4B9E-AD84-E4DBD2038A50}" destId="{4725802A-78E8-4C07-99CF-6EEEDAD006F9}" srcOrd="0" destOrd="0" presId="urn:microsoft.com/office/officeart/2005/8/layout/hierarchy3"/>
    <dgm:cxn modelId="{B47CC582-3685-4D36-9F46-561BCCFE81EE}" type="presOf" srcId="{6DD83B2F-458B-414D-AFA6-676D97CC6002}" destId="{EEA78B16-C302-4907-992F-B88898992766}" srcOrd="0" destOrd="0" presId="urn:microsoft.com/office/officeart/2005/8/layout/hierarchy3"/>
    <dgm:cxn modelId="{8BB50F8D-C942-469D-9D0F-65C9F71D65B4}" type="presOf" srcId="{3DE70F01-C27F-4BFE-AA55-A48A87FA0C77}" destId="{924A8320-4086-4283-B7AD-7BF2EBC8358E}" srcOrd="0" destOrd="0" presId="urn:microsoft.com/office/officeart/2005/8/layout/hierarchy3"/>
    <dgm:cxn modelId="{D8D9518F-94B7-4153-888D-5910A0A50782}" type="presOf" srcId="{A1CBC796-97F6-46E9-BC9B-E66E1A140E14}" destId="{C1867044-5989-4FA8-821F-83A9CE1296F1}" srcOrd="0" destOrd="0" presId="urn:microsoft.com/office/officeart/2005/8/layout/hierarchy3"/>
    <dgm:cxn modelId="{ACA18290-A2D9-4529-AFFD-4FEC5718F323}" type="presOf" srcId="{A1CBC796-97F6-46E9-BC9B-E66E1A140E14}" destId="{98D989CF-C556-4DD3-BB41-FB293AB9CEAE}" srcOrd="1" destOrd="0" presId="urn:microsoft.com/office/officeart/2005/8/layout/hierarchy3"/>
    <dgm:cxn modelId="{830701AB-0FDA-41F0-ABF7-FABA47716B09}" srcId="{AC575215-24BF-439E-8E17-A991392A2539}" destId="{A1CBC796-97F6-46E9-BC9B-E66E1A140E14}" srcOrd="2" destOrd="0" parTransId="{58850B85-3E30-40EF-B17C-353D9BCD6B35}" sibTransId="{CA8D2E6C-C34B-47A1-83F7-6D7630D59E84}"/>
    <dgm:cxn modelId="{43896CAE-8944-467E-82CD-ABC1A30FCB92}" srcId="{A1CBC796-97F6-46E9-BC9B-E66E1A140E14}" destId="{30B1F022-EAAE-499B-98E0-7A2C22C8B533}" srcOrd="0" destOrd="0" parTransId="{F97204E9-5691-404F-ADAB-BCD4C4BAA8D2}" sibTransId="{AC924839-BA8B-4814-85B8-F60CF03692AA}"/>
    <dgm:cxn modelId="{EDB25BB2-76CD-4E0A-B0A7-C33009B567D2}" srcId="{EBBAA18E-34A4-4C4F-A0F8-EAC3E15591D0}" destId="{BFE664BF-F3C0-46CD-B2A1-DD2FBCA4CDC5}" srcOrd="0" destOrd="0" parTransId="{0CAAB13B-7EF0-4891-A700-A1EE5ED0E8F0}" sibTransId="{E9130959-9E0E-42A3-9A74-3B6F94AB0AE7}"/>
    <dgm:cxn modelId="{418F6DB5-FC51-4676-8433-5E5B49AD23DC}" type="presOf" srcId="{922354FC-E683-4711-AFE3-10D19E7D6986}" destId="{749C5978-2EDC-4FB0-96D3-E09846AD5FC6}" srcOrd="0" destOrd="0" presId="urn:microsoft.com/office/officeart/2005/8/layout/hierarchy3"/>
    <dgm:cxn modelId="{984E74B7-894F-4EFB-8F05-FC3B369A0621}" type="presOf" srcId="{76B5B896-21C7-49B3-AF4C-7C4F35066C36}" destId="{163DC95C-BDAB-447F-9613-5491627F9672}" srcOrd="0" destOrd="0" presId="urn:microsoft.com/office/officeart/2005/8/layout/hierarchy3"/>
    <dgm:cxn modelId="{296B37BB-A81F-47E0-B533-0165B306F329}" type="presOf" srcId="{AC575215-24BF-439E-8E17-A991392A2539}" destId="{2FAE83FA-C1B9-41EE-91A7-967EC6D37F1C}" srcOrd="0" destOrd="0" presId="urn:microsoft.com/office/officeart/2005/8/layout/hierarchy3"/>
    <dgm:cxn modelId="{1A2EDBC2-D465-4170-BF98-546E20E9B49A}" type="presOf" srcId="{2C34F2D7-BFF4-4BBF-B072-346A7A8A532D}" destId="{19F42177-9127-4352-97C8-A88B65A3350A}" srcOrd="0" destOrd="0" presId="urn:microsoft.com/office/officeart/2005/8/layout/hierarchy3"/>
    <dgm:cxn modelId="{680B31C4-85E1-4174-808E-F30587398052}" type="presOf" srcId="{30B1F022-EAAE-499B-98E0-7A2C22C8B533}" destId="{BA92C644-3BAE-4ED3-8214-146BE5589FCA}" srcOrd="0" destOrd="0" presId="urn:microsoft.com/office/officeart/2005/8/layout/hierarchy3"/>
    <dgm:cxn modelId="{C1255AC5-5F91-4087-B324-F99E6B8A49B4}" type="presOf" srcId="{31D4CC98-232A-488E-80C2-C06F6E85A1CA}" destId="{515D10E7-A966-4259-ACD5-D64D1D1E7F10}" srcOrd="0" destOrd="0" presId="urn:microsoft.com/office/officeart/2005/8/layout/hierarchy3"/>
    <dgm:cxn modelId="{AEF324C6-6EE2-4424-92A3-ACF63F7C26BF}" srcId="{7FB3FCCE-700C-4CE1-B4BD-E75E58D9F42F}" destId="{2C34F2D7-BFF4-4BBF-B072-346A7A8A532D}" srcOrd="0" destOrd="0" parTransId="{3DE70F01-C27F-4BFE-AA55-A48A87FA0C77}" sibTransId="{B557320A-A84B-4418-BB76-BD403742B382}"/>
    <dgm:cxn modelId="{A2D43BC7-0886-4B18-B767-C2F007DAC61F}" srcId="{A1CBC796-97F6-46E9-BC9B-E66E1A140E14}" destId="{42AAFF1A-9E71-4B9E-AD84-E4DBD2038A50}" srcOrd="1" destOrd="0" parTransId="{E2CFA5B0-5BD9-408E-91A1-DF6BC9FAB9F5}" sibTransId="{956A3A18-E6E6-4004-88F1-FC26D2D87A34}"/>
    <dgm:cxn modelId="{7B6020C9-03DD-42E9-B4EA-41AC753EF2C3}" srcId="{06F9E421-613A-41C5-B29B-C957892635C8}" destId="{3052D4E6-AFCA-44B5-A4AB-13CF78CA805C}" srcOrd="0" destOrd="0" parTransId="{A02E842A-B2DE-4F80-81FB-76C613B2F5BA}" sibTransId="{0983A26F-715F-463A-92F4-85ADCDD81FE9}"/>
    <dgm:cxn modelId="{5983B5C9-7CFC-4C7D-AD31-A7F807D322F7}" srcId="{7FB3FCCE-700C-4CE1-B4BD-E75E58D9F42F}" destId="{76B5B896-21C7-49B3-AF4C-7C4F35066C36}" srcOrd="1" destOrd="0" parTransId="{A0C3DC73-2B43-491F-B9B8-6C627DDF4187}" sibTransId="{3730366A-374D-46DE-8280-7E9D0E212CA3}"/>
    <dgm:cxn modelId="{EDAFC8CE-EC82-4A54-9B3E-63930865F35A}" type="presOf" srcId="{670770A5-3C87-4091-8B29-CE8A50C6CD82}" destId="{F039DC34-5E24-453F-BF27-47BF45FF2B66}" srcOrd="0" destOrd="0" presId="urn:microsoft.com/office/officeart/2005/8/layout/hierarchy3"/>
    <dgm:cxn modelId="{C5C215D1-FAF6-4F4B-A8B1-0F2EA8BA62AF}" type="presOf" srcId="{EBBAA18E-34A4-4C4F-A0F8-EAC3E15591D0}" destId="{08530E5C-083C-4336-8FBB-BD740D9FE68E}" srcOrd="0" destOrd="0" presId="urn:microsoft.com/office/officeart/2005/8/layout/hierarchy3"/>
    <dgm:cxn modelId="{514296DD-815B-41C6-BD6F-B81EDA07A93E}" type="presOf" srcId="{06F9E421-613A-41C5-B29B-C957892635C8}" destId="{E3886F69-67A4-4D28-8469-62CA68ACE41D}" srcOrd="0" destOrd="0" presId="urn:microsoft.com/office/officeart/2005/8/layout/hierarchy3"/>
    <dgm:cxn modelId="{C1FD80E2-8AF9-44C7-B65D-89C733784FF2}" srcId="{AC575215-24BF-439E-8E17-A991392A2539}" destId="{EBBAA18E-34A4-4C4F-A0F8-EAC3E15591D0}" srcOrd="0" destOrd="0" parTransId="{768522D4-7314-4038-8CDA-A4DBF9C2C7F9}" sibTransId="{E8545C1C-4DBB-43E9-9CF1-0EB8104FAB37}"/>
    <dgm:cxn modelId="{E955ACE2-0AE0-4B12-95BB-6E17B1212F25}" type="presOf" srcId="{BFE664BF-F3C0-46CD-B2A1-DD2FBCA4CDC5}" destId="{415227A6-EC83-4B6F-B1B5-AC5C3E0CED24}" srcOrd="0" destOrd="0" presId="urn:microsoft.com/office/officeart/2005/8/layout/hierarchy3"/>
    <dgm:cxn modelId="{F0E5F5F6-4D3D-442E-A05A-CDBB80B6DEC0}" type="presOf" srcId="{06F9E421-613A-41C5-B29B-C957892635C8}" destId="{DED0A1D2-E3B1-4D20-AD87-A22F376E8F96}" srcOrd="1" destOrd="0" presId="urn:microsoft.com/office/officeart/2005/8/layout/hierarchy3"/>
    <dgm:cxn modelId="{4BE0D161-3F37-42B6-960D-6D4E628D0251}" type="presParOf" srcId="{2FAE83FA-C1B9-41EE-91A7-967EC6D37F1C}" destId="{D182175D-8B45-40FA-942B-E4B65D71CE4A}" srcOrd="0" destOrd="0" presId="urn:microsoft.com/office/officeart/2005/8/layout/hierarchy3"/>
    <dgm:cxn modelId="{DCEB063B-67E1-4649-AEDF-0DE7A2A0F39F}" type="presParOf" srcId="{D182175D-8B45-40FA-942B-E4B65D71CE4A}" destId="{CA89446A-FD12-436F-B240-728C19CA9BA4}" srcOrd="0" destOrd="0" presId="urn:microsoft.com/office/officeart/2005/8/layout/hierarchy3"/>
    <dgm:cxn modelId="{F6E830C3-F461-4EF3-A42F-20832483D762}" type="presParOf" srcId="{CA89446A-FD12-436F-B240-728C19CA9BA4}" destId="{08530E5C-083C-4336-8FBB-BD740D9FE68E}" srcOrd="0" destOrd="0" presId="urn:microsoft.com/office/officeart/2005/8/layout/hierarchy3"/>
    <dgm:cxn modelId="{DF107ACD-A529-4D31-8A62-97BEDF021487}" type="presParOf" srcId="{CA89446A-FD12-436F-B240-728C19CA9BA4}" destId="{7243BFA2-1EA3-4EA7-8631-79670909468F}" srcOrd="1" destOrd="0" presId="urn:microsoft.com/office/officeart/2005/8/layout/hierarchy3"/>
    <dgm:cxn modelId="{02DEC158-104F-46D4-992D-0933E5F0332E}" type="presParOf" srcId="{D182175D-8B45-40FA-942B-E4B65D71CE4A}" destId="{4BDEB56B-F92F-440E-BE06-7C29324D70DE}" srcOrd="1" destOrd="0" presId="urn:microsoft.com/office/officeart/2005/8/layout/hierarchy3"/>
    <dgm:cxn modelId="{0E932227-A538-4DE1-A67B-FD623906B3C1}" type="presParOf" srcId="{4BDEB56B-F92F-440E-BE06-7C29324D70DE}" destId="{F277197D-51C1-482A-826A-66FCB8882602}" srcOrd="0" destOrd="0" presId="urn:microsoft.com/office/officeart/2005/8/layout/hierarchy3"/>
    <dgm:cxn modelId="{11154847-EFBA-461D-A272-579DA28E5F8B}" type="presParOf" srcId="{4BDEB56B-F92F-440E-BE06-7C29324D70DE}" destId="{415227A6-EC83-4B6F-B1B5-AC5C3E0CED24}" srcOrd="1" destOrd="0" presId="urn:microsoft.com/office/officeart/2005/8/layout/hierarchy3"/>
    <dgm:cxn modelId="{967C9442-F5EC-457C-BADC-FA679FC06FD5}" type="presParOf" srcId="{4BDEB56B-F92F-440E-BE06-7C29324D70DE}" destId="{EEA78B16-C302-4907-992F-B88898992766}" srcOrd="2" destOrd="0" presId="urn:microsoft.com/office/officeart/2005/8/layout/hierarchy3"/>
    <dgm:cxn modelId="{703841F6-A8B1-43EA-B3B0-32C15C1C2950}" type="presParOf" srcId="{4BDEB56B-F92F-440E-BE06-7C29324D70DE}" destId="{F039DC34-5E24-453F-BF27-47BF45FF2B66}" srcOrd="3" destOrd="0" presId="urn:microsoft.com/office/officeart/2005/8/layout/hierarchy3"/>
    <dgm:cxn modelId="{E9D62A8E-AF73-4645-B579-1EC096690239}" type="presParOf" srcId="{2FAE83FA-C1B9-41EE-91A7-967EC6D37F1C}" destId="{B7A732CF-3C0D-45F1-B759-37FE05C78DF9}" srcOrd="1" destOrd="0" presId="urn:microsoft.com/office/officeart/2005/8/layout/hierarchy3"/>
    <dgm:cxn modelId="{B8A02BA2-A438-41C2-B7DD-BF8626BAA1B2}" type="presParOf" srcId="{B7A732CF-3C0D-45F1-B759-37FE05C78DF9}" destId="{8776FDEF-F193-4902-ADDC-69399D01D961}" srcOrd="0" destOrd="0" presId="urn:microsoft.com/office/officeart/2005/8/layout/hierarchy3"/>
    <dgm:cxn modelId="{EA5ADF41-EAD2-407B-9058-7FA762CEEA37}" type="presParOf" srcId="{8776FDEF-F193-4902-ADDC-69399D01D961}" destId="{F97C32ED-6FED-4549-AB70-456F958A277F}" srcOrd="0" destOrd="0" presId="urn:microsoft.com/office/officeart/2005/8/layout/hierarchy3"/>
    <dgm:cxn modelId="{6B69B7C7-FC97-41F7-8472-39C4FA6452B0}" type="presParOf" srcId="{8776FDEF-F193-4902-ADDC-69399D01D961}" destId="{14C35E09-0528-4CA0-A544-FA1AE569163D}" srcOrd="1" destOrd="0" presId="urn:microsoft.com/office/officeart/2005/8/layout/hierarchy3"/>
    <dgm:cxn modelId="{70E98F4E-15B9-44DA-A864-7AD73F03B5E4}" type="presParOf" srcId="{B7A732CF-3C0D-45F1-B759-37FE05C78DF9}" destId="{51411DF0-DE75-4B8F-913E-5C0DBF602FB5}" srcOrd="1" destOrd="0" presId="urn:microsoft.com/office/officeart/2005/8/layout/hierarchy3"/>
    <dgm:cxn modelId="{8469A3EB-DC45-411F-9987-A781CA7B6F4F}" type="presParOf" srcId="{51411DF0-DE75-4B8F-913E-5C0DBF602FB5}" destId="{924A8320-4086-4283-B7AD-7BF2EBC8358E}" srcOrd="0" destOrd="0" presId="urn:microsoft.com/office/officeart/2005/8/layout/hierarchy3"/>
    <dgm:cxn modelId="{E001F7FF-019D-49C6-BAE7-4A8A3291B054}" type="presParOf" srcId="{51411DF0-DE75-4B8F-913E-5C0DBF602FB5}" destId="{19F42177-9127-4352-97C8-A88B65A3350A}" srcOrd="1" destOrd="0" presId="urn:microsoft.com/office/officeart/2005/8/layout/hierarchy3"/>
    <dgm:cxn modelId="{DD201B55-4103-47BE-A32E-083C423FAA34}" type="presParOf" srcId="{51411DF0-DE75-4B8F-913E-5C0DBF602FB5}" destId="{04FE0813-F771-4D01-AD4D-BDF458228339}" srcOrd="2" destOrd="0" presId="urn:microsoft.com/office/officeart/2005/8/layout/hierarchy3"/>
    <dgm:cxn modelId="{A8AD1890-C758-4AD8-80EC-ADD423C23D03}" type="presParOf" srcId="{51411DF0-DE75-4B8F-913E-5C0DBF602FB5}" destId="{163DC95C-BDAB-447F-9613-5491627F9672}" srcOrd="3" destOrd="0" presId="urn:microsoft.com/office/officeart/2005/8/layout/hierarchy3"/>
    <dgm:cxn modelId="{E1F2732B-B20B-447C-BBF7-1C81DA5C63CB}" type="presParOf" srcId="{2FAE83FA-C1B9-41EE-91A7-967EC6D37F1C}" destId="{57F3350D-6DE2-4713-9BDE-D044C0BB4F66}" srcOrd="2" destOrd="0" presId="urn:microsoft.com/office/officeart/2005/8/layout/hierarchy3"/>
    <dgm:cxn modelId="{CB3BFBC9-8692-4F44-81E1-42BF510B7F2E}" type="presParOf" srcId="{57F3350D-6DE2-4713-9BDE-D044C0BB4F66}" destId="{1C69D7F1-98EE-4B9B-8F67-30EC8267F5F3}" srcOrd="0" destOrd="0" presId="urn:microsoft.com/office/officeart/2005/8/layout/hierarchy3"/>
    <dgm:cxn modelId="{3A922DB0-A95D-4931-B172-6AA14422D63A}" type="presParOf" srcId="{1C69D7F1-98EE-4B9B-8F67-30EC8267F5F3}" destId="{C1867044-5989-4FA8-821F-83A9CE1296F1}" srcOrd="0" destOrd="0" presId="urn:microsoft.com/office/officeart/2005/8/layout/hierarchy3"/>
    <dgm:cxn modelId="{5F1120CC-4865-42BA-AA40-36F438660329}" type="presParOf" srcId="{1C69D7F1-98EE-4B9B-8F67-30EC8267F5F3}" destId="{98D989CF-C556-4DD3-BB41-FB293AB9CEAE}" srcOrd="1" destOrd="0" presId="urn:microsoft.com/office/officeart/2005/8/layout/hierarchy3"/>
    <dgm:cxn modelId="{033BFE8A-21A7-4F54-B804-88D580379B04}" type="presParOf" srcId="{57F3350D-6DE2-4713-9BDE-D044C0BB4F66}" destId="{E00B83A3-EC3A-445D-8BCE-5BD7E5943A43}" srcOrd="1" destOrd="0" presId="urn:microsoft.com/office/officeart/2005/8/layout/hierarchy3"/>
    <dgm:cxn modelId="{D0958B18-9B5D-4E3A-826C-47D66B3F2395}" type="presParOf" srcId="{E00B83A3-EC3A-445D-8BCE-5BD7E5943A43}" destId="{6C709919-2599-43D4-B2BA-6CC0666317D2}" srcOrd="0" destOrd="0" presId="urn:microsoft.com/office/officeart/2005/8/layout/hierarchy3"/>
    <dgm:cxn modelId="{9A5D3F93-A635-4CE8-8468-DC72C66560AA}" type="presParOf" srcId="{E00B83A3-EC3A-445D-8BCE-5BD7E5943A43}" destId="{BA92C644-3BAE-4ED3-8214-146BE5589FCA}" srcOrd="1" destOrd="0" presId="urn:microsoft.com/office/officeart/2005/8/layout/hierarchy3"/>
    <dgm:cxn modelId="{5CC56316-C8DD-491B-95DC-11E5D75A1BCD}" type="presParOf" srcId="{E00B83A3-EC3A-445D-8BCE-5BD7E5943A43}" destId="{6AEC2A6E-9BF1-4133-BA43-B151A8C95733}" srcOrd="2" destOrd="0" presId="urn:microsoft.com/office/officeart/2005/8/layout/hierarchy3"/>
    <dgm:cxn modelId="{5515597F-D222-40DA-B647-BB89BA940B5D}" type="presParOf" srcId="{E00B83A3-EC3A-445D-8BCE-5BD7E5943A43}" destId="{4725802A-78E8-4C07-99CF-6EEEDAD006F9}" srcOrd="3" destOrd="0" presId="urn:microsoft.com/office/officeart/2005/8/layout/hierarchy3"/>
    <dgm:cxn modelId="{4B891B5D-249C-4F29-A46F-A08B8076E31F}" type="presParOf" srcId="{2FAE83FA-C1B9-41EE-91A7-967EC6D37F1C}" destId="{633C319A-DCC8-4F6F-A816-A15F1FD0C518}" srcOrd="3" destOrd="0" presId="urn:microsoft.com/office/officeart/2005/8/layout/hierarchy3"/>
    <dgm:cxn modelId="{5C841546-DFA4-44A4-8A73-F6F5F3965595}" type="presParOf" srcId="{633C319A-DCC8-4F6F-A816-A15F1FD0C518}" destId="{C1C3230C-DE6F-46AD-88C3-72ED54E1C7DF}" srcOrd="0" destOrd="0" presId="urn:microsoft.com/office/officeart/2005/8/layout/hierarchy3"/>
    <dgm:cxn modelId="{97AC35E0-8EB3-48C0-B9C0-885736105621}" type="presParOf" srcId="{C1C3230C-DE6F-46AD-88C3-72ED54E1C7DF}" destId="{E3886F69-67A4-4D28-8469-62CA68ACE41D}" srcOrd="0" destOrd="0" presId="urn:microsoft.com/office/officeart/2005/8/layout/hierarchy3"/>
    <dgm:cxn modelId="{6168731F-DB77-456A-B6C1-040142EA899F}" type="presParOf" srcId="{C1C3230C-DE6F-46AD-88C3-72ED54E1C7DF}" destId="{DED0A1D2-E3B1-4D20-AD87-A22F376E8F96}" srcOrd="1" destOrd="0" presId="urn:microsoft.com/office/officeart/2005/8/layout/hierarchy3"/>
    <dgm:cxn modelId="{B9B8FBAF-7171-421E-BC27-ED068A760C08}" type="presParOf" srcId="{633C319A-DCC8-4F6F-A816-A15F1FD0C518}" destId="{8C8CDC3C-DF6D-410B-9274-DD12E23ED030}" srcOrd="1" destOrd="0" presId="urn:microsoft.com/office/officeart/2005/8/layout/hierarchy3"/>
    <dgm:cxn modelId="{38600A3E-3C5C-433F-B819-7DA80291B202}" type="presParOf" srcId="{8C8CDC3C-DF6D-410B-9274-DD12E23ED030}" destId="{CE7F7852-9C37-48DB-9E6F-C5873459D91C}" srcOrd="0" destOrd="0" presId="urn:microsoft.com/office/officeart/2005/8/layout/hierarchy3"/>
    <dgm:cxn modelId="{FEBE22E7-6708-4708-968C-AB4527371EBE}" type="presParOf" srcId="{8C8CDC3C-DF6D-410B-9274-DD12E23ED030}" destId="{D2A2CE96-6A44-4445-9A32-E97E78F9A3EB}" srcOrd="1" destOrd="0" presId="urn:microsoft.com/office/officeart/2005/8/layout/hierarchy3"/>
    <dgm:cxn modelId="{B01C5824-691B-46C1-901F-90FC3167EB29}" type="presParOf" srcId="{2FAE83FA-C1B9-41EE-91A7-967EC6D37F1C}" destId="{C1FE5252-583B-47F7-B95C-9EBD085E3CEE}" srcOrd="4" destOrd="0" presId="urn:microsoft.com/office/officeart/2005/8/layout/hierarchy3"/>
    <dgm:cxn modelId="{770CAEE7-4206-499A-93F3-466EF594BC80}" type="presParOf" srcId="{C1FE5252-583B-47F7-B95C-9EBD085E3CEE}" destId="{17F973B9-E44C-486D-BD5D-5D9C145F5B51}" srcOrd="0" destOrd="0" presId="urn:microsoft.com/office/officeart/2005/8/layout/hierarchy3"/>
    <dgm:cxn modelId="{9BAA1499-C39F-48B6-94CC-2F7F80F10F21}" type="presParOf" srcId="{17F973B9-E44C-486D-BD5D-5D9C145F5B51}" destId="{B85DCB9E-C78C-41CA-AAB7-1151D9A36AB4}" srcOrd="0" destOrd="0" presId="urn:microsoft.com/office/officeart/2005/8/layout/hierarchy3"/>
    <dgm:cxn modelId="{B0BBB972-1A42-4298-A80D-3B680132AE68}" type="presParOf" srcId="{17F973B9-E44C-486D-BD5D-5D9C145F5B51}" destId="{757754DB-9263-47F5-9172-80EB26599528}" srcOrd="1" destOrd="0" presId="urn:microsoft.com/office/officeart/2005/8/layout/hierarchy3"/>
    <dgm:cxn modelId="{11DED82C-2BCA-4B8B-AEF4-C5F66126BE69}" type="presParOf" srcId="{C1FE5252-583B-47F7-B95C-9EBD085E3CEE}" destId="{3F3D5319-DC30-4297-A967-2165E00A8791}" srcOrd="1" destOrd="0" presId="urn:microsoft.com/office/officeart/2005/8/layout/hierarchy3"/>
    <dgm:cxn modelId="{956116BB-EFBF-4816-A87D-7CD0B577B5FD}" type="presParOf" srcId="{3F3D5319-DC30-4297-A967-2165E00A8791}" destId="{2A8F5738-B1AC-4377-9330-9C9402516275}" srcOrd="0" destOrd="0" presId="urn:microsoft.com/office/officeart/2005/8/layout/hierarchy3"/>
    <dgm:cxn modelId="{8B6DFD29-D0B3-4026-BDDD-D897D453A2A4}" type="presParOf" srcId="{3F3D5319-DC30-4297-A967-2165E00A8791}" destId="{2B1E6808-3129-4B33-83D1-822A89FE25F0}" srcOrd="1" destOrd="0" presId="urn:microsoft.com/office/officeart/2005/8/layout/hierarchy3"/>
    <dgm:cxn modelId="{D2EA7A2B-2C51-407B-887E-8BE1CE211537}" type="presParOf" srcId="{3F3D5319-DC30-4297-A967-2165E00A8791}" destId="{515D10E7-A966-4259-ACD5-D64D1D1E7F10}" srcOrd="2" destOrd="0" presId="urn:microsoft.com/office/officeart/2005/8/layout/hierarchy3"/>
    <dgm:cxn modelId="{3786A450-E38D-4AFD-A875-FF240A63DF95}" type="presParOf" srcId="{3F3D5319-DC30-4297-A967-2165E00A8791}" destId="{749C5978-2EDC-4FB0-96D3-E09846AD5FC6}" srcOrd="3"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530E5C-083C-4336-8FBB-BD740D9FE68E}">
      <dsp:nvSpPr>
        <dsp:cNvPr id="0" name=""/>
        <dsp:cNvSpPr/>
      </dsp:nvSpPr>
      <dsp:spPr>
        <a:xfrm>
          <a:off x="5830" y="1981977"/>
          <a:ext cx="1988046" cy="994023"/>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rtl="0">
            <a:lnSpc>
              <a:spcPct val="100000"/>
            </a:lnSpc>
            <a:spcBef>
              <a:spcPct val="0"/>
            </a:spcBef>
            <a:spcAft>
              <a:spcPct val="35000"/>
            </a:spcAft>
            <a:buNone/>
          </a:pPr>
          <a:r>
            <a:rPr lang="en-US" sz="1600" b="1" kern="1200">
              <a:latin typeface="Calibri"/>
              <a:ea typeface="Calibri"/>
              <a:cs typeface="Calibri"/>
            </a:rPr>
            <a:t>Field Data Collection (Caretaker/Nurse)</a:t>
          </a:r>
        </a:p>
      </dsp:txBody>
      <dsp:txXfrm>
        <a:off x="34944" y="2011091"/>
        <a:ext cx="1929818" cy="935795"/>
      </dsp:txXfrm>
    </dsp:sp>
    <dsp:sp modelId="{F277197D-51C1-482A-826A-66FCB8882602}">
      <dsp:nvSpPr>
        <dsp:cNvPr id="0" name=""/>
        <dsp:cNvSpPr/>
      </dsp:nvSpPr>
      <dsp:spPr>
        <a:xfrm>
          <a:off x="204634" y="2976001"/>
          <a:ext cx="198804" cy="745517"/>
        </a:xfrm>
        <a:custGeom>
          <a:avLst/>
          <a:gdLst/>
          <a:ahLst/>
          <a:cxnLst/>
          <a:rect l="0" t="0" r="0" b="0"/>
          <a:pathLst>
            <a:path>
              <a:moveTo>
                <a:pt x="0" y="0"/>
              </a:moveTo>
              <a:lnTo>
                <a:pt x="0" y="745517"/>
              </a:lnTo>
              <a:lnTo>
                <a:pt x="198804" y="745517"/>
              </a:lnTo>
            </a:path>
          </a:pathLst>
        </a:custGeom>
        <a:noFill/>
        <a:ln w="1905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15227A6-EC83-4B6F-B1B5-AC5C3E0CED24}">
      <dsp:nvSpPr>
        <dsp:cNvPr id="0" name=""/>
        <dsp:cNvSpPr/>
      </dsp:nvSpPr>
      <dsp:spPr>
        <a:xfrm>
          <a:off x="403439" y="3224507"/>
          <a:ext cx="1590437" cy="994023"/>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rtl="0">
            <a:lnSpc>
              <a:spcPct val="90000"/>
            </a:lnSpc>
            <a:spcBef>
              <a:spcPct val="0"/>
            </a:spcBef>
            <a:spcAft>
              <a:spcPct val="35000"/>
            </a:spcAft>
            <a:buNone/>
          </a:pPr>
          <a:r>
            <a:rPr lang="en-US" sz="1300" kern="1200">
              <a:latin typeface="Calibri"/>
              <a:ea typeface="Calibri"/>
              <a:cs typeface="Calibri"/>
            </a:rPr>
            <a:t>Captures patient information via mobile device, including vital signs</a:t>
          </a:r>
        </a:p>
      </dsp:txBody>
      <dsp:txXfrm>
        <a:off x="432553" y="3253621"/>
        <a:ext cx="1532209" cy="935795"/>
      </dsp:txXfrm>
    </dsp:sp>
    <dsp:sp modelId="{EEA78B16-C302-4907-992F-B88898992766}">
      <dsp:nvSpPr>
        <dsp:cNvPr id="0" name=""/>
        <dsp:cNvSpPr/>
      </dsp:nvSpPr>
      <dsp:spPr>
        <a:xfrm>
          <a:off x="204634" y="2976001"/>
          <a:ext cx="198804" cy="1988046"/>
        </a:xfrm>
        <a:custGeom>
          <a:avLst/>
          <a:gdLst/>
          <a:ahLst/>
          <a:cxnLst/>
          <a:rect l="0" t="0" r="0" b="0"/>
          <a:pathLst>
            <a:path>
              <a:moveTo>
                <a:pt x="0" y="0"/>
              </a:moveTo>
              <a:lnTo>
                <a:pt x="0" y="1988046"/>
              </a:lnTo>
              <a:lnTo>
                <a:pt x="198804" y="1988046"/>
              </a:lnTo>
            </a:path>
          </a:pathLst>
        </a:custGeom>
        <a:noFill/>
        <a:ln w="1905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039DC34-5E24-453F-BF27-47BF45FF2B66}">
      <dsp:nvSpPr>
        <dsp:cNvPr id="0" name=""/>
        <dsp:cNvSpPr/>
      </dsp:nvSpPr>
      <dsp:spPr>
        <a:xfrm>
          <a:off x="403439" y="4467036"/>
          <a:ext cx="1590437" cy="994023"/>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US" sz="1300" kern="1200">
              <a:latin typeface="Calibri"/>
              <a:ea typeface="Calibri"/>
              <a:cs typeface="Calibri"/>
            </a:rPr>
            <a:t>Submits all data through structured visit notes with clinical observations.</a:t>
          </a:r>
          <a:endParaRPr lang="en-US" sz="1300" kern="1200"/>
        </a:p>
      </dsp:txBody>
      <dsp:txXfrm>
        <a:off x="432553" y="4496150"/>
        <a:ext cx="1532209" cy="935795"/>
      </dsp:txXfrm>
    </dsp:sp>
    <dsp:sp modelId="{F97C32ED-6FED-4549-AB70-456F958A277F}">
      <dsp:nvSpPr>
        <dsp:cNvPr id="0" name=""/>
        <dsp:cNvSpPr/>
      </dsp:nvSpPr>
      <dsp:spPr>
        <a:xfrm>
          <a:off x="2490888" y="1981977"/>
          <a:ext cx="1988046" cy="994023"/>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rtl="0">
            <a:lnSpc>
              <a:spcPct val="90000"/>
            </a:lnSpc>
            <a:spcBef>
              <a:spcPct val="0"/>
            </a:spcBef>
            <a:spcAft>
              <a:spcPct val="35000"/>
            </a:spcAft>
            <a:buNone/>
          </a:pPr>
          <a:r>
            <a:rPr lang="en-US" sz="1600" b="1" kern="1200">
              <a:latin typeface="Calibri"/>
              <a:ea typeface="Calibri"/>
              <a:cs typeface="Calibri"/>
            </a:rPr>
            <a:t>Account Owner / Admin</a:t>
          </a:r>
          <a:endParaRPr lang="en-US" sz="1600" b="0" kern="1200">
            <a:latin typeface="Calibri"/>
            <a:ea typeface="Calibri"/>
            <a:cs typeface="Calibri"/>
          </a:endParaRPr>
        </a:p>
      </dsp:txBody>
      <dsp:txXfrm>
        <a:off x="2520002" y="2011091"/>
        <a:ext cx="1929818" cy="935795"/>
      </dsp:txXfrm>
    </dsp:sp>
    <dsp:sp modelId="{924A8320-4086-4283-B7AD-7BF2EBC8358E}">
      <dsp:nvSpPr>
        <dsp:cNvPr id="0" name=""/>
        <dsp:cNvSpPr/>
      </dsp:nvSpPr>
      <dsp:spPr>
        <a:xfrm>
          <a:off x="2689693" y="2976001"/>
          <a:ext cx="198804" cy="745517"/>
        </a:xfrm>
        <a:custGeom>
          <a:avLst/>
          <a:gdLst/>
          <a:ahLst/>
          <a:cxnLst/>
          <a:rect l="0" t="0" r="0" b="0"/>
          <a:pathLst>
            <a:path>
              <a:moveTo>
                <a:pt x="0" y="0"/>
              </a:moveTo>
              <a:lnTo>
                <a:pt x="0" y="745517"/>
              </a:lnTo>
              <a:lnTo>
                <a:pt x="198804" y="745517"/>
              </a:lnTo>
            </a:path>
          </a:pathLst>
        </a:custGeom>
        <a:noFill/>
        <a:ln w="1905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9F42177-9127-4352-97C8-A88B65A3350A}">
      <dsp:nvSpPr>
        <dsp:cNvPr id="0" name=""/>
        <dsp:cNvSpPr/>
      </dsp:nvSpPr>
      <dsp:spPr>
        <a:xfrm>
          <a:off x="2888498" y="3224507"/>
          <a:ext cx="1590437" cy="994023"/>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rtl="0">
            <a:lnSpc>
              <a:spcPct val="90000"/>
            </a:lnSpc>
            <a:spcBef>
              <a:spcPct val="0"/>
            </a:spcBef>
            <a:spcAft>
              <a:spcPct val="35000"/>
            </a:spcAft>
            <a:buNone/>
          </a:pPr>
          <a:r>
            <a:rPr lang="en-US" sz="1300" b="0" kern="1200">
              <a:latin typeface="Calibri"/>
              <a:ea typeface="Calibri"/>
              <a:cs typeface="Calibri"/>
            </a:rPr>
            <a:t>Manages all user accounts within their organization.</a:t>
          </a:r>
        </a:p>
      </dsp:txBody>
      <dsp:txXfrm>
        <a:off x="2917612" y="3253621"/>
        <a:ext cx="1532209" cy="935795"/>
      </dsp:txXfrm>
    </dsp:sp>
    <dsp:sp modelId="{04FE0813-F771-4D01-AD4D-BDF458228339}">
      <dsp:nvSpPr>
        <dsp:cNvPr id="0" name=""/>
        <dsp:cNvSpPr/>
      </dsp:nvSpPr>
      <dsp:spPr>
        <a:xfrm>
          <a:off x="2689693" y="2976001"/>
          <a:ext cx="198804" cy="1988046"/>
        </a:xfrm>
        <a:custGeom>
          <a:avLst/>
          <a:gdLst/>
          <a:ahLst/>
          <a:cxnLst/>
          <a:rect l="0" t="0" r="0" b="0"/>
          <a:pathLst>
            <a:path>
              <a:moveTo>
                <a:pt x="0" y="0"/>
              </a:moveTo>
              <a:lnTo>
                <a:pt x="0" y="1988046"/>
              </a:lnTo>
              <a:lnTo>
                <a:pt x="198804" y="1988046"/>
              </a:lnTo>
            </a:path>
          </a:pathLst>
        </a:custGeom>
        <a:noFill/>
        <a:ln w="1905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3DC95C-BDAB-447F-9613-5491627F9672}">
      <dsp:nvSpPr>
        <dsp:cNvPr id="0" name=""/>
        <dsp:cNvSpPr/>
      </dsp:nvSpPr>
      <dsp:spPr>
        <a:xfrm>
          <a:off x="2888498" y="4467036"/>
          <a:ext cx="1590437" cy="994023"/>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rtl="0">
            <a:lnSpc>
              <a:spcPct val="90000"/>
            </a:lnSpc>
            <a:spcBef>
              <a:spcPct val="0"/>
            </a:spcBef>
            <a:spcAft>
              <a:spcPct val="35000"/>
            </a:spcAft>
            <a:buNone/>
          </a:pPr>
          <a:r>
            <a:rPr lang="en-US" sz="1300" b="0" kern="1200">
              <a:latin typeface="Calibri"/>
              <a:ea typeface="Calibri"/>
              <a:cs typeface="Calibri"/>
            </a:rPr>
            <a:t>Assigns roles and permissions, including to themselves.</a:t>
          </a:r>
          <a:endParaRPr lang="en-US" sz="1300" b="0" kern="1200">
            <a:latin typeface="Calibri Light" panose="020F0302020204030204"/>
            <a:ea typeface="Calibri Light" panose="020F0302020204030204"/>
            <a:cs typeface="Calibri Light" panose="020F0302020204030204"/>
          </a:endParaRPr>
        </a:p>
      </dsp:txBody>
      <dsp:txXfrm>
        <a:off x="2917612" y="4496150"/>
        <a:ext cx="1532209" cy="935795"/>
      </dsp:txXfrm>
    </dsp:sp>
    <dsp:sp modelId="{C1867044-5989-4FA8-821F-83A9CE1296F1}">
      <dsp:nvSpPr>
        <dsp:cNvPr id="0" name=""/>
        <dsp:cNvSpPr/>
      </dsp:nvSpPr>
      <dsp:spPr>
        <a:xfrm>
          <a:off x="4975947" y="1981977"/>
          <a:ext cx="1988046" cy="994023"/>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l" defTabSz="711200" rtl="0">
            <a:lnSpc>
              <a:spcPct val="90000"/>
            </a:lnSpc>
            <a:spcBef>
              <a:spcPct val="0"/>
            </a:spcBef>
            <a:spcAft>
              <a:spcPct val="35000"/>
            </a:spcAft>
            <a:buNone/>
          </a:pPr>
          <a:r>
            <a:rPr lang="en-US" sz="1600" b="1" kern="1200">
              <a:latin typeface="Calibri"/>
              <a:ea typeface="Calibri"/>
              <a:cs typeface="Calibri"/>
            </a:rPr>
            <a:t>     Clinician Admin</a:t>
          </a:r>
          <a:endParaRPr lang="en-US" sz="1600" kern="1200">
            <a:latin typeface="Calibri"/>
            <a:ea typeface="Calibri"/>
            <a:cs typeface="Calibri"/>
          </a:endParaRPr>
        </a:p>
      </dsp:txBody>
      <dsp:txXfrm>
        <a:off x="5005061" y="2011091"/>
        <a:ext cx="1929818" cy="935795"/>
      </dsp:txXfrm>
    </dsp:sp>
    <dsp:sp modelId="{6C709919-2599-43D4-B2BA-6CC0666317D2}">
      <dsp:nvSpPr>
        <dsp:cNvPr id="0" name=""/>
        <dsp:cNvSpPr/>
      </dsp:nvSpPr>
      <dsp:spPr>
        <a:xfrm>
          <a:off x="5174752" y="2976001"/>
          <a:ext cx="198804" cy="745517"/>
        </a:xfrm>
        <a:custGeom>
          <a:avLst/>
          <a:gdLst/>
          <a:ahLst/>
          <a:cxnLst/>
          <a:rect l="0" t="0" r="0" b="0"/>
          <a:pathLst>
            <a:path>
              <a:moveTo>
                <a:pt x="0" y="0"/>
              </a:moveTo>
              <a:lnTo>
                <a:pt x="0" y="745517"/>
              </a:lnTo>
              <a:lnTo>
                <a:pt x="198804" y="745517"/>
              </a:lnTo>
            </a:path>
          </a:pathLst>
        </a:custGeom>
        <a:noFill/>
        <a:ln w="1905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92C644-3BAE-4ED3-8214-146BE5589FCA}">
      <dsp:nvSpPr>
        <dsp:cNvPr id="0" name=""/>
        <dsp:cNvSpPr/>
      </dsp:nvSpPr>
      <dsp:spPr>
        <a:xfrm>
          <a:off x="5373556" y="3224507"/>
          <a:ext cx="1590437" cy="994023"/>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rtl="0">
            <a:lnSpc>
              <a:spcPct val="90000"/>
            </a:lnSpc>
            <a:spcBef>
              <a:spcPct val="0"/>
            </a:spcBef>
            <a:spcAft>
              <a:spcPct val="35000"/>
            </a:spcAft>
            <a:buNone/>
          </a:pPr>
          <a:r>
            <a:rPr lang="en-US" sz="1300" kern="1200">
              <a:latin typeface="Calibri"/>
              <a:ea typeface="Calibri"/>
              <a:cs typeface="Calibri"/>
            </a:rPr>
            <a:t>Admits and discharges patients.</a:t>
          </a:r>
        </a:p>
      </dsp:txBody>
      <dsp:txXfrm>
        <a:off x="5402670" y="3253621"/>
        <a:ext cx="1532209" cy="935795"/>
      </dsp:txXfrm>
    </dsp:sp>
    <dsp:sp modelId="{6AEC2A6E-9BF1-4133-BA43-B151A8C95733}">
      <dsp:nvSpPr>
        <dsp:cNvPr id="0" name=""/>
        <dsp:cNvSpPr/>
      </dsp:nvSpPr>
      <dsp:spPr>
        <a:xfrm>
          <a:off x="5174752" y="2976001"/>
          <a:ext cx="198804" cy="1988046"/>
        </a:xfrm>
        <a:custGeom>
          <a:avLst/>
          <a:gdLst/>
          <a:ahLst/>
          <a:cxnLst/>
          <a:rect l="0" t="0" r="0" b="0"/>
          <a:pathLst>
            <a:path>
              <a:moveTo>
                <a:pt x="0" y="0"/>
              </a:moveTo>
              <a:lnTo>
                <a:pt x="0" y="1988046"/>
              </a:lnTo>
              <a:lnTo>
                <a:pt x="198804" y="1988046"/>
              </a:lnTo>
            </a:path>
          </a:pathLst>
        </a:custGeom>
        <a:noFill/>
        <a:ln w="1905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725802A-78E8-4C07-99CF-6EEEDAD006F9}">
      <dsp:nvSpPr>
        <dsp:cNvPr id="0" name=""/>
        <dsp:cNvSpPr/>
      </dsp:nvSpPr>
      <dsp:spPr>
        <a:xfrm>
          <a:off x="5373556" y="4467036"/>
          <a:ext cx="1590437" cy="994023"/>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rtl="0">
            <a:lnSpc>
              <a:spcPct val="90000"/>
            </a:lnSpc>
            <a:spcBef>
              <a:spcPct val="0"/>
            </a:spcBef>
            <a:spcAft>
              <a:spcPct val="35000"/>
            </a:spcAft>
            <a:buNone/>
          </a:pPr>
          <a:r>
            <a:rPr lang="en-US" sz="1300" kern="1200">
              <a:latin typeface="Calibri"/>
              <a:ea typeface="Calibri"/>
              <a:cs typeface="Calibri"/>
            </a:rPr>
            <a:t>Reassigns patients to different organizations or care teams as needed.</a:t>
          </a:r>
        </a:p>
      </dsp:txBody>
      <dsp:txXfrm>
        <a:off x="5402670" y="4496150"/>
        <a:ext cx="1532209" cy="935795"/>
      </dsp:txXfrm>
    </dsp:sp>
    <dsp:sp modelId="{E3886F69-67A4-4D28-8469-62CA68ACE41D}">
      <dsp:nvSpPr>
        <dsp:cNvPr id="0" name=""/>
        <dsp:cNvSpPr/>
      </dsp:nvSpPr>
      <dsp:spPr>
        <a:xfrm>
          <a:off x="7461006" y="1981977"/>
          <a:ext cx="1988046" cy="994023"/>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l" defTabSz="711200" rtl="0">
            <a:lnSpc>
              <a:spcPct val="90000"/>
            </a:lnSpc>
            <a:spcBef>
              <a:spcPct val="0"/>
            </a:spcBef>
            <a:spcAft>
              <a:spcPct val="35000"/>
            </a:spcAft>
            <a:buNone/>
          </a:pPr>
          <a:r>
            <a:rPr lang="en-US" sz="1600" b="1" kern="1200">
              <a:latin typeface="Calibri"/>
              <a:ea typeface="Calibri"/>
              <a:cs typeface="Calibri"/>
            </a:rPr>
            <a:t>Providers / Extenders (Nurse Practitioners, Physician Assistants)</a:t>
          </a:r>
          <a:endParaRPr lang="en-US" sz="1600" kern="1200">
            <a:latin typeface="Calibri"/>
            <a:ea typeface="Calibri"/>
            <a:cs typeface="Calibri"/>
          </a:endParaRPr>
        </a:p>
      </dsp:txBody>
      <dsp:txXfrm>
        <a:off x="7490120" y="2011091"/>
        <a:ext cx="1929818" cy="935795"/>
      </dsp:txXfrm>
    </dsp:sp>
    <dsp:sp modelId="{CE7F7852-9C37-48DB-9E6F-C5873459D91C}">
      <dsp:nvSpPr>
        <dsp:cNvPr id="0" name=""/>
        <dsp:cNvSpPr/>
      </dsp:nvSpPr>
      <dsp:spPr>
        <a:xfrm>
          <a:off x="7659810" y="2976001"/>
          <a:ext cx="198804" cy="745517"/>
        </a:xfrm>
        <a:custGeom>
          <a:avLst/>
          <a:gdLst/>
          <a:ahLst/>
          <a:cxnLst/>
          <a:rect l="0" t="0" r="0" b="0"/>
          <a:pathLst>
            <a:path>
              <a:moveTo>
                <a:pt x="0" y="0"/>
              </a:moveTo>
              <a:lnTo>
                <a:pt x="0" y="745517"/>
              </a:lnTo>
              <a:lnTo>
                <a:pt x="198804" y="745517"/>
              </a:lnTo>
            </a:path>
          </a:pathLst>
        </a:custGeom>
        <a:noFill/>
        <a:ln w="1905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2A2CE96-6A44-4445-9A32-E97E78F9A3EB}">
      <dsp:nvSpPr>
        <dsp:cNvPr id="0" name=""/>
        <dsp:cNvSpPr/>
      </dsp:nvSpPr>
      <dsp:spPr>
        <a:xfrm>
          <a:off x="7858615" y="3224507"/>
          <a:ext cx="1590437" cy="994023"/>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rtl="0">
            <a:lnSpc>
              <a:spcPct val="90000"/>
            </a:lnSpc>
            <a:spcBef>
              <a:spcPct val="0"/>
            </a:spcBef>
            <a:spcAft>
              <a:spcPct val="35000"/>
            </a:spcAft>
            <a:buNone/>
          </a:pPr>
          <a:r>
            <a:rPr lang="en-US" sz="1300" kern="1200">
              <a:latin typeface="Calibri"/>
              <a:ea typeface="Calibri"/>
              <a:cs typeface="Calibri"/>
            </a:rPr>
            <a:t>Conduct patient visits and document clinical encounters.</a:t>
          </a:r>
        </a:p>
      </dsp:txBody>
      <dsp:txXfrm>
        <a:off x="7887729" y="3253621"/>
        <a:ext cx="1532209" cy="935795"/>
      </dsp:txXfrm>
    </dsp:sp>
    <dsp:sp modelId="{B85DCB9E-C78C-41CA-AAB7-1151D9A36AB4}">
      <dsp:nvSpPr>
        <dsp:cNvPr id="0" name=""/>
        <dsp:cNvSpPr/>
      </dsp:nvSpPr>
      <dsp:spPr>
        <a:xfrm>
          <a:off x="9946064" y="1981977"/>
          <a:ext cx="1988046" cy="994023"/>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l" defTabSz="711200" rtl="0">
            <a:lnSpc>
              <a:spcPct val="90000"/>
            </a:lnSpc>
            <a:spcBef>
              <a:spcPct val="0"/>
            </a:spcBef>
            <a:spcAft>
              <a:spcPct val="35000"/>
            </a:spcAft>
            <a:buNone/>
          </a:pPr>
          <a:r>
            <a:rPr lang="en-US" sz="1600" b="1" kern="1200">
              <a:latin typeface="Calibri"/>
              <a:ea typeface="Calibri"/>
              <a:cs typeface="Calibri"/>
            </a:rPr>
            <a:t>Medical Billing Team</a:t>
          </a:r>
          <a:endParaRPr lang="en-US" sz="1600" kern="1200">
            <a:latin typeface="Calibri"/>
            <a:ea typeface="Calibri"/>
            <a:cs typeface="Calibri"/>
          </a:endParaRPr>
        </a:p>
      </dsp:txBody>
      <dsp:txXfrm>
        <a:off x="9975178" y="2011091"/>
        <a:ext cx="1929818" cy="935795"/>
      </dsp:txXfrm>
    </dsp:sp>
    <dsp:sp modelId="{2A8F5738-B1AC-4377-9330-9C9402516275}">
      <dsp:nvSpPr>
        <dsp:cNvPr id="0" name=""/>
        <dsp:cNvSpPr/>
      </dsp:nvSpPr>
      <dsp:spPr>
        <a:xfrm>
          <a:off x="10144869" y="2976001"/>
          <a:ext cx="198804" cy="745517"/>
        </a:xfrm>
        <a:custGeom>
          <a:avLst/>
          <a:gdLst/>
          <a:ahLst/>
          <a:cxnLst/>
          <a:rect l="0" t="0" r="0" b="0"/>
          <a:pathLst>
            <a:path>
              <a:moveTo>
                <a:pt x="0" y="0"/>
              </a:moveTo>
              <a:lnTo>
                <a:pt x="0" y="745517"/>
              </a:lnTo>
              <a:lnTo>
                <a:pt x="198804" y="745517"/>
              </a:lnTo>
            </a:path>
          </a:pathLst>
        </a:custGeom>
        <a:noFill/>
        <a:ln w="1905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B1E6808-3129-4B33-83D1-822A89FE25F0}">
      <dsp:nvSpPr>
        <dsp:cNvPr id="0" name=""/>
        <dsp:cNvSpPr/>
      </dsp:nvSpPr>
      <dsp:spPr>
        <a:xfrm>
          <a:off x="10343674" y="3224507"/>
          <a:ext cx="1590437" cy="994023"/>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l" defTabSz="577850" rtl="0">
            <a:lnSpc>
              <a:spcPct val="100000"/>
            </a:lnSpc>
            <a:spcBef>
              <a:spcPct val="0"/>
            </a:spcBef>
            <a:spcAft>
              <a:spcPct val="35000"/>
            </a:spcAft>
            <a:buNone/>
          </a:pPr>
          <a:r>
            <a:rPr lang="en-US" sz="1300" b="0" kern="1200">
              <a:latin typeface="Calibri"/>
              <a:ea typeface="Calibri"/>
              <a:cs typeface="Calibri"/>
            </a:rPr>
            <a:t>Reviews encounters currently in progress.</a:t>
          </a:r>
        </a:p>
      </dsp:txBody>
      <dsp:txXfrm>
        <a:off x="10372788" y="3253621"/>
        <a:ext cx="1532209" cy="935795"/>
      </dsp:txXfrm>
    </dsp:sp>
    <dsp:sp modelId="{515D10E7-A966-4259-ACD5-D64D1D1E7F10}">
      <dsp:nvSpPr>
        <dsp:cNvPr id="0" name=""/>
        <dsp:cNvSpPr/>
      </dsp:nvSpPr>
      <dsp:spPr>
        <a:xfrm>
          <a:off x="10144869" y="2976001"/>
          <a:ext cx="198804" cy="1988046"/>
        </a:xfrm>
        <a:custGeom>
          <a:avLst/>
          <a:gdLst/>
          <a:ahLst/>
          <a:cxnLst/>
          <a:rect l="0" t="0" r="0" b="0"/>
          <a:pathLst>
            <a:path>
              <a:moveTo>
                <a:pt x="0" y="0"/>
              </a:moveTo>
              <a:lnTo>
                <a:pt x="0" y="1988046"/>
              </a:lnTo>
              <a:lnTo>
                <a:pt x="198804" y="1988046"/>
              </a:lnTo>
            </a:path>
          </a:pathLst>
        </a:custGeom>
        <a:noFill/>
        <a:ln w="1905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49C5978-2EDC-4FB0-96D3-E09846AD5FC6}">
      <dsp:nvSpPr>
        <dsp:cNvPr id="0" name=""/>
        <dsp:cNvSpPr/>
      </dsp:nvSpPr>
      <dsp:spPr>
        <a:xfrm>
          <a:off x="10343674" y="4467036"/>
          <a:ext cx="1590437" cy="994023"/>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l" defTabSz="577850" rtl="0">
            <a:lnSpc>
              <a:spcPct val="100000"/>
            </a:lnSpc>
            <a:spcBef>
              <a:spcPct val="0"/>
            </a:spcBef>
            <a:spcAft>
              <a:spcPct val="35000"/>
            </a:spcAft>
            <a:buNone/>
          </a:pPr>
          <a:r>
            <a:rPr lang="en-US" sz="1300" b="0" kern="1200">
              <a:latin typeface="Calibri"/>
              <a:ea typeface="Calibri"/>
              <a:cs typeface="Calibri"/>
            </a:rPr>
            <a:t>Processes encounters at the Superbill stage for billing and reimbursement.</a:t>
          </a:r>
        </a:p>
      </dsp:txBody>
      <dsp:txXfrm>
        <a:off x="10372788" y="4496150"/>
        <a:ext cx="1532209" cy="93579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GB" smtClean="0"/>
              <a:t>19/11/2025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19/11/2025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19/11/2025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19/11/2025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19/11/2025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846CE7D5-CF57-46EF-B807-FDD0502418D4}" type="datetimeFigureOut">
              <a:rPr lang="en-GB" smtClean="0"/>
              <a:t>19/11/2025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846CE7D5-CF57-46EF-B807-FDD0502418D4}" type="datetimeFigureOut">
              <a:rPr lang="en-GB" smtClean="0"/>
              <a:t>19/11/2025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GB" smtClean="0"/>
              <a:t>19/11/2025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19/11/2025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19/11/2025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19/11/2025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GB" smtClean="0"/>
              <a:t>19/11/2025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B032BBD-7E32-8C59-C495-5E8574864088}"/>
              </a:ext>
            </a:extLst>
          </p:cNvPr>
          <p:cNvSpPr/>
          <p:nvPr/>
        </p:nvSpPr>
        <p:spPr>
          <a:xfrm>
            <a:off x="643467" y="2294820"/>
            <a:ext cx="10905066" cy="2268359"/>
          </a:xfrm>
          <a:prstGeom prst="rect">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Rounded Corners 6">
            <a:extLst>
              <a:ext uri="{FF2B5EF4-FFF2-40B4-BE49-F238E27FC236}">
                <a16:creationId xmlns:a16="http://schemas.microsoft.com/office/drawing/2014/main" id="{3A77353E-3969-2600-14D7-AB086841576E}"/>
              </a:ext>
            </a:extLst>
          </p:cNvPr>
          <p:cNvSpPr/>
          <p:nvPr/>
        </p:nvSpPr>
        <p:spPr>
          <a:xfrm>
            <a:off x="782084" y="2700988"/>
            <a:ext cx="10570007" cy="140069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 name="Picture 1" descr="A blue and white logo&#10;&#10;Description automatically generated">
            <a:extLst>
              <a:ext uri="{FF2B5EF4-FFF2-40B4-BE49-F238E27FC236}">
                <a16:creationId xmlns:a16="http://schemas.microsoft.com/office/drawing/2014/main" id="{943DA7FB-6B8B-F6F4-180D-249891670555}"/>
              </a:ext>
            </a:extLst>
          </p:cNvPr>
          <p:cNvPicPr>
            <a:picLocks noChangeAspect="1"/>
          </p:cNvPicPr>
          <p:nvPr/>
        </p:nvPicPr>
        <p:blipFill>
          <a:blip r:embed="rId2"/>
          <a:stretch>
            <a:fillRect/>
          </a:stretch>
        </p:blipFill>
        <p:spPr>
          <a:xfrm>
            <a:off x="3033922" y="2860226"/>
            <a:ext cx="1217082" cy="1075995"/>
          </a:xfrm>
          <a:prstGeom prst="rect">
            <a:avLst/>
          </a:prstGeom>
          <a:ln>
            <a:solidFill>
              <a:schemeClr val="tx1"/>
            </a:solidFill>
          </a:ln>
        </p:spPr>
      </p:pic>
      <p:sp>
        <p:nvSpPr>
          <p:cNvPr id="3" name="TextBox 2">
            <a:extLst>
              <a:ext uri="{FF2B5EF4-FFF2-40B4-BE49-F238E27FC236}">
                <a16:creationId xmlns:a16="http://schemas.microsoft.com/office/drawing/2014/main" id="{D436244D-7FFB-F179-89C1-153F12BE6473}"/>
              </a:ext>
            </a:extLst>
          </p:cNvPr>
          <p:cNvSpPr txBox="1"/>
          <p:nvPr/>
        </p:nvSpPr>
        <p:spPr>
          <a:xfrm>
            <a:off x="4515098" y="2789152"/>
            <a:ext cx="6067471" cy="9910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684937">
              <a:spcAft>
                <a:spcPts val="584"/>
              </a:spcAft>
            </a:pPr>
            <a:r>
              <a:rPr lang="en-GB" sz="5632" kern="1200" err="1">
                <a:solidFill>
                  <a:srgbClr val="000000"/>
                </a:solidFill>
                <a:latin typeface="Cambria"/>
                <a:ea typeface="Cambria"/>
                <a:cs typeface="Calibri"/>
              </a:rPr>
              <a:t>InteliWound</a:t>
            </a:r>
            <a:endParaRPr lang="en-GB" sz="7200" err="1">
              <a:solidFill>
                <a:schemeClr val="bg1"/>
              </a:solidFill>
              <a:latin typeface="Cambria"/>
              <a:ea typeface="Cambria"/>
            </a:endParaRPr>
          </a:p>
        </p:txBody>
      </p:sp>
      <p:sp>
        <p:nvSpPr>
          <p:cNvPr id="4" name="TextBox 3">
            <a:extLst>
              <a:ext uri="{FF2B5EF4-FFF2-40B4-BE49-F238E27FC236}">
                <a16:creationId xmlns:a16="http://schemas.microsoft.com/office/drawing/2014/main" id="{9F88BE25-EE83-66CA-2617-0C40663F62E6}"/>
              </a:ext>
            </a:extLst>
          </p:cNvPr>
          <p:cNvSpPr txBox="1"/>
          <p:nvPr/>
        </p:nvSpPr>
        <p:spPr>
          <a:xfrm>
            <a:off x="6401547" y="3655485"/>
            <a:ext cx="4456120" cy="4469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684937">
              <a:spcAft>
                <a:spcPts val="584"/>
              </a:spcAft>
            </a:pPr>
            <a:r>
              <a:rPr lang="en-GB" sz="2300" kern="1200">
                <a:solidFill>
                  <a:srgbClr val="000000"/>
                </a:solidFill>
                <a:latin typeface="+mn-lt"/>
                <a:ea typeface="+mn-ea"/>
                <a:cs typeface="+mn-cs"/>
              </a:rPr>
              <a:t>Value-Based Wound Management</a:t>
            </a:r>
            <a:endParaRPr lang="en-US" sz="2300" kern="1200">
              <a:solidFill>
                <a:srgbClr val="000000"/>
              </a:solidFill>
              <a:latin typeface="+mn-lt"/>
              <a:ea typeface="+mn-ea"/>
              <a:cs typeface="Calibri"/>
            </a:endParaRPr>
          </a:p>
        </p:txBody>
      </p:sp>
      <p:sp>
        <p:nvSpPr>
          <p:cNvPr id="5" name="TextBox 2">
            <a:extLst>
              <a:ext uri="{FF2B5EF4-FFF2-40B4-BE49-F238E27FC236}">
                <a16:creationId xmlns:a16="http://schemas.microsoft.com/office/drawing/2014/main" id="{D436244D-7FFB-F179-89C1-153F12BE6473}"/>
              </a:ext>
            </a:extLst>
          </p:cNvPr>
          <p:cNvSpPr txBox="1"/>
          <p:nvPr/>
        </p:nvSpPr>
        <p:spPr>
          <a:xfrm>
            <a:off x="4515098" y="2789152"/>
            <a:ext cx="6067471" cy="99104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4937">
              <a:spcAft>
                <a:spcPts val="584"/>
              </a:spcAft>
            </a:pPr>
            <a:r>
              <a:rPr lang="en-GB" sz="5632" kern="1200" err="1">
                <a:solidFill>
                  <a:srgbClr val="000000"/>
                </a:solidFill>
                <a:latin typeface="Cambria"/>
                <a:ea typeface="Cambria"/>
                <a:cs typeface="Calibri"/>
              </a:rPr>
              <a:t>InteliWound</a:t>
            </a:r>
            <a:endParaRPr lang="en-GB" sz="7200" err="1">
              <a:solidFill>
                <a:schemeClr val="bg1"/>
              </a:solidFill>
              <a:latin typeface="Cambria"/>
              <a:ea typeface="Cambria"/>
            </a:endParaRPr>
          </a:p>
        </p:txBody>
      </p:sp>
      <p:sp>
        <p:nvSpPr>
          <p:cNvPr id="8" name="TextBox 2">
            <a:extLst>
              <a:ext uri="{FF2B5EF4-FFF2-40B4-BE49-F238E27FC236}">
                <a16:creationId xmlns:a16="http://schemas.microsoft.com/office/drawing/2014/main" id="{5CF59C4B-1934-ADF8-BAD7-737EEB6E4E0A}"/>
              </a:ext>
            </a:extLst>
          </p:cNvPr>
          <p:cNvSpPr txBox="1"/>
          <p:nvPr/>
        </p:nvSpPr>
        <p:spPr>
          <a:xfrm>
            <a:off x="4515098" y="2789152"/>
            <a:ext cx="6067471" cy="99104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4937">
              <a:spcAft>
                <a:spcPts val="584"/>
              </a:spcAft>
            </a:pPr>
            <a:r>
              <a:rPr lang="en-GB" sz="5632" kern="1200" err="1">
                <a:solidFill>
                  <a:srgbClr val="000000"/>
                </a:solidFill>
                <a:latin typeface="Cambria"/>
                <a:ea typeface="Cambria"/>
                <a:cs typeface="Calibri"/>
              </a:rPr>
              <a:t>InteliWound</a:t>
            </a:r>
            <a:endParaRPr lang="en-GB" sz="7200" err="1">
              <a:solidFill>
                <a:schemeClr val="bg1"/>
              </a:solidFill>
              <a:latin typeface="Cambria"/>
              <a:ea typeface="Cambria"/>
            </a:endParaRPr>
          </a:p>
        </p:txBody>
      </p:sp>
    </p:spTree>
    <p:extLst>
      <p:ext uri="{BB962C8B-B14F-4D97-AF65-F5344CB8AC3E}">
        <p14:creationId xmlns:p14="http://schemas.microsoft.com/office/powerpoint/2010/main" val="27905748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41124-2EBC-57B8-946D-080492C39693}"/>
              </a:ext>
            </a:extLst>
          </p:cNvPr>
          <p:cNvSpPr>
            <a:spLocks noGrp="1"/>
          </p:cNvSpPr>
          <p:nvPr>
            <p:ph type="title"/>
          </p:nvPr>
        </p:nvSpPr>
        <p:spPr>
          <a:xfrm>
            <a:off x="828040" y="141605"/>
            <a:ext cx="10515600" cy="1325563"/>
          </a:xfrm>
        </p:spPr>
        <p:txBody>
          <a:bodyPr>
            <a:normAutofit/>
          </a:bodyPr>
          <a:lstStyle/>
          <a:p>
            <a:r>
              <a:rPr lang="en-GB">
                <a:ea typeface="+mj-lt"/>
                <a:cs typeface="+mj-lt"/>
              </a:rPr>
              <a:t>AI-Guided Photo Capture</a:t>
            </a:r>
            <a:br>
              <a:rPr lang="en-GB">
                <a:ea typeface="+mj-lt"/>
                <a:cs typeface="+mj-lt"/>
              </a:rPr>
            </a:br>
            <a:r>
              <a:rPr lang="en-GB" sz="1600" b="1">
                <a:ea typeface="+mj-lt"/>
                <a:cs typeface="+mj-lt"/>
              </a:rPr>
              <a:t> </a:t>
            </a:r>
            <a:r>
              <a:rPr lang="en-GB" sz="1600">
                <a:ea typeface="+mj-lt"/>
                <a:cs typeface="+mj-lt"/>
              </a:rPr>
              <a:t>On-screen AR prompts (“move closer”, “adjust lighting”, “marker missing”). This ensures image quality, reduces reshoots.</a:t>
            </a:r>
            <a:endParaRPr lang="en-US" sz="1600"/>
          </a:p>
        </p:txBody>
      </p:sp>
      <p:sp>
        <p:nvSpPr>
          <p:cNvPr id="3" name="Content Placeholder 2">
            <a:extLst>
              <a:ext uri="{FF2B5EF4-FFF2-40B4-BE49-F238E27FC236}">
                <a16:creationId xmlns:a16="http://schemas.microsoft.com/office/drawing/2014/main" id="{B698CE0B-50F5-F528-AABF-F7116CAB66D8}"/>
              </a:ext>
            </a:extLst>
          </p:cNvPr>
          <p:cNvSpPr>
            <a:spLocks noGrp="1"/>
          </p:cNvSpPr>
          <p:nvPr>
            <p:ph idx="1"/>
          </p:nvPr>
        </p:nvSpPr>
        <p:spPr>
          <a:xfrm>
            <a:off x="614680" y="1459865"/>
            <a:ext cx="10515600" cy="5153978"/>
          </a:xfrm>
        </p:spPr>
        <p:txBody>
          <a:bodyPr vert="horz" lIns="91440" tIns="45720" rIns="91440" bIns="45720" rtlCol="0" anchor="t">
            <a:noAutofit/>
          </a:bodyPr>
          <a:lstStyle/>
          <a:p>
            <a:pPr marL="0" indent="0">
              <a:buNone/>
            </a:pPr>
            <a:r>
              <a:rPr lang="en-GB" sz="1600" b="1"/>
              <a:t>How It Works</a:t>
            </a:r>
            <a:endParaRPr lang="en-GB" sz="1600"/>
          </a:p>
          <a:p>
            <a:r>
              <a:rPr lang="en-GB" sz="1600">
                <a:ea typeface="+mn-lt"/>
                <a:cs typeface="+mn-lt"/>
              </a:rPr>
              <a:t>Using mobile computer vision and augmented reality (AR), the app gives on-screen prompts such as:</a:t>
            </a:r>
            <a:endParaRPr lang="en-GB" sz="1600"/>
          </a:p>
          <a:p>
            <a:r>
              <a:rPr lang="en-GB" sz="1600">
                <a:ea typeface="+mn-lt"/>
                <a:cs typeface="+mn-lt"/>
              </a:rPr>
              <a:t>“Move closer”</a:t>
            </a:r>
            <a:endParaRPr lang="en-GB" sz="1600"/>
          </a:p>
          <a:p>
            <a:r>
              <a:rPr lang="en-GB" sz="1600">
                <a:ea typeface="+mn-lt"/>
                <a:cs typeface="+mn-lt"/>
              </a:rPr>
              <a:t>“Adjust lighting”</a:t>
            </a:r>
            <a:endParaRPr lang="en-GB" sz="1600"/>
          </a:p>
          <a:p>
            <a:r>
              <a:rPr lang="en-GB" sz="1600">
                <a:ea typeface="+mn-lt"/>
                <a:cs typeface="+mn-lt"/>
              </a:rPr>
              <a:t>“Increase focus”</a:t>
            </a:r>
            <a:endParaRPr lang="en-GB" sz="1600"/>
          </a:p>
          <a:p>
            <a:r>
              <a:rPr lang="en-GB" sz="1600">
                <a:ea typeface="+mn-lt"/>
                <a:cs typeface="+mn-lt"/>
              </a:rPr>
              <a:t>“Reference marker missing”</a:t>
            </a:r>
            <a:endParaRPr lang="en-GB" sz="1600"/>
          </a:p>
          <a:p>
            <a:r>
              <a:rPr lang="en-GB" sz="1600">
                <a:ea typeface="+mn-lt"/>
                <a:cs typeface="+mn-lt"/>
              </a:rPr>
              <a:t>“Angle too sharp—tilt forward”</a:t>
            </a:r>
            <a:endParaRPr lang="en-GB" sz="1600"/>
          </a:p>
          <a:p>
            <a:pPr marL="0" indent="0">
              <a:buNone/>
            </a:pPr>
            <a:r>
              <a:rPr lang="en-GB" sz="1600" b="1"/>
              <a:t>Why It Matters</a:t>
            </a:r>
            <a:endParaRPr lang="en-GB" sz="1600"/>
          </a:p>
          <a:p>
            <a:r>
              <a:rPr lang="en-GB" sz="1600">
                <a:ea typeface="+mn-lt"/>
                <a:cs typeface="+mn-lt"/>
              </a:rPr>
              <a:t>Eliminates poor-quality images that may compromise measurement accuracy.</a:t>
            </a:r>
            <a:endParaRPr lang="en-GB" sz="1600"/>
          </a:p>
          <a:p>
            <a:r>
              <a:rPr lang="en-GB" sz="1600">
                <a:ea typeface="+mn-lt"/>
                <a:cs typeface="+mn-lt"/>
              </a:rPr>
              <a:t>Reduces the need for repeat photography and wasted clinical time.</a:t>
            </a:r>
            <a:endParaRPr lang="en-GB" sz="1600"/>
          </a:p>
          <a:p>
            <a:r>
              <a:rPr lang="en-GB" sz="1600">
                <a:ea typeface="+mn-lt"/>
                <a:cs typeface="+mn-lt"/>
              </a:rPr>
              <a:t>Helps non-technical users (e.g., home caregivers, field health workers) capture </a:t>
            </a:r>
            <a:r>
              <a:rPr lang="en-GB" sz="1600" b="1">
                <a:ea typeface="+mn-lt"/>
                <a:cs typeface="+mn-lt"/>
              </a:rPr>
              <a:t>standardized clinical photos</a:t>
            </a:r>
            <a:r>
              <a:rPr lang="en-GB" sz="1600">
                <a:ea typeface="+mn-lt"/>
                <a:cs typeface="+mn-lt"/>
              </a:rPr>
              <a:t>.</a:t>
            </a:r>
            <a:endParaRPr lang="en-GB" sz="1600"/>
          </a:p>
          <a:p>
            <a:pPr marL="0" indent="0">
              <a:buNone/>
            </a:pPr>
            <a:r>
              <a:rPr lang="en-GB" sz="1600" b="1"/>
              <a:t>Clinical Benefits</a:t>
            </a:r>
            <a:endParaRPr lang="en-GB" sz="1600"/>
          </a:p>
          <a:p>
            <a:r>
              <a:rPr lang="en-GB" sz="1600">
                <a:ea typeface="+mn-lt"/>
                <a:cs typeface="+mn-lt"/>
              </a:rPr>
              <a:t>More consistent assessments over time.</a:t>
            </a:r>
            <a:endParaRPr lang="en-GB" sz="1600"/>
          </a:p>
          <a:p>
            <a:r>
              <a:rPr lang="en-GB" sz="1600">
                <a:ea typeface="+mn-lt"/>
                <a:cs typeface="+mn-lt"/>
              </a:rPr>
              <a:t>Higher fidelity for segmentation and measurement algorithms.</a:t>
            </a:r>
            <a:endParaRPr lang="en-GB" sz="1600"/>
          </a:p>
          <a:p>
            <a:r>
              <a:rPr lang="en-GB" sz="1600">
                <a:ea typeface="+mn-lt"/>
                <a:cs typeface="+mn-lt"/>
              </a:rPr>
              <a:t>Enables remote monitoring without requiring professional photography skills.</a:t>
            </a:r>
            <a:endParaRPr lang="en-GB" sz="1600"/>
          </a:p>
          <a:p>
            <a:endParaRPr lang="en-GB" sz="1600"/>
          </a:p>
        </p:txBody>
      </p:sp>
    </p:spTree>
    <p:extLst>
      <p:ext uri="{BB962C8B-B14F-4D97-AF65-F5344CB8AC3E}">
        <p14:creationId xmlns:p14="http://schemas.microsoft.com/office/powerpoint/2010/main" val="28797840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9F46AD1-7BF2-6CF2-5ACB-B649D71C1634}"/>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40C03317-C898-9552-F408-B67B3365A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7E3AA7-0FE2-67AF-F4C1-967CF728AC8D}"/>
              </a:ext>
            </a:extLst>
          </p:cNvPr>
          <p:cNvSpPr>
            <a:spLocks noGrp="1"/>
          </p:cNvSpPr>
          <p:nvPr>
            <p:ph type="title"/>
          </p:nvPr>
        </p:nvSpPr>
        <p:spPr>
          <a:xfrm>
            <a:off x="640080" y="2074363"/>
            <a:ext cx="2925535" cy="2709275"/>
          </a:xfrm>
          <a:prstGeom prst="ellipse">
            <a:avLst/>
          </a:prstGeom>
          <a:solidFill>
            <a:srgbClr val="002060"/>
          </a:solidFill>
          <a:ln w="174625" cmpd="thinThick">
            <a:solidFill>
              <a:schemeClr val="bg1"/>
            </a:solidFill>
          </a:ln>
        </p:spPr>
        <p:txBody>
          <a:bodyPr vert="horz" lIns="91440" tIns="45720" rIns="91440" bIns="45720" rtlCol="0" anchor="ctr">
            <a:normAutofit/>
          </a:bodyPr>
          <a:lstStyle/>
          <a:p>
            <a:pPr algn="ctr"/>
            <a:r>
              <a:rPr lang="en-US" sz="2600">
                <a:solidFill>
                  <a:srgbClr val="FFFFFF"/>
                </a:solidFill>
              </a:rPr>
              <a:t>Wound</a:t>
            </a:r>
            <a:br>
              <a:rPr lang="en-US" sz="2600">
                <a:solidFill>
                  <a:srgbClr val="FFFFFF"/>
                </a:solidFill>
              </a:rPr>
            </a:br>
            <a:r>
              <a:rPr lang="en-US" sz="2600">
                <a:solidFill>
                  <a:srgbClr val="FFFFFF"/>
                </a:solidFill>
              </a:rPr>
              <a:t>Measurement</a:t>
            </a:r>
            <a:endParaRPr lang="en-US" sz="2600" kern="1200">
              <a:solidFill>
                <a:srgbClr val="FFFFFF"/>
              </a:solidFill>
              <a:latin typeface="+mj-lt"/>
            </a:endParaRPr>
          </a:p>
        </p:txBody>
      </p:sp>
      <p:pic>
        <p:nvPicPr>
          <p:cNvPr id="7" name="Picture 6" descr="A screenshot of a medical device&#10;&#10;Description automatically generated">
            <a:extLst>
              <a:ext uri="{FF2B5EF4-FFF2-40B4-BE49-F238E27FC236}">
                <a16:creationId xmlns:a16="http://schemas.microsoft.com/office/drawing/2014/main" id="{A3D44952-6C87-52C0-B2BA-088499693638}"/>
              </a:ext>
            </a:extLst>
          </p:cNvPr>
          <p:cNvPicPr>
            <a:picLocks noChangeAspect="1"/>
          </p:cNvPicPr>
          <p:nvPr/>
        </p:nvPicPr>
        <p:blipFill>
          <a:blip r:embed="rId2"/>
          <a:stretch>
            <a:fillRect/>
          </a:stretch>
        </p:blipFill>
        <p:spPr>
          <a:xfrm>
            <a:off x="3790266" y="1269560"/>
            <a:ext cx="7691981" cy="4324588"/>
          </a:xfrm>
          <a:prstGeom prst="rect">
            <a:avLst/>
          </a:prstGeom>
          <a:ln w="38100" cap="sq">
            <a:solidFill>
              <a:srgbClr val="002060"/>
            </a:solidFill>
            <a:prstDash val="solid"/>
            <a:miter lim="800000"/>
          </a:ln>
          <a:effectLst>
            <a:outerShdw blurRad="50800" dist="38100" dir="2700000" algn="tl" rotWithShape="0">
              <a:srgbClr val="000000">
                <a:alpha val="43000"/>
              </a:srgbClr>
            </a:outerShdw>
          </a:effectLst>
        </p:spPr>
      </p:pic>
      <p:sp>
        <p:nvSpPr>
          <p:cNvPr id="4" name="TextBox 3">
            <a:extLst>
              <a:ext uri="{FF2B5EF4-FFF2-40B4-BE49-F238E27FC236}">
                <a16:creationId xmlns:a16="http://schemas.microsoft.com/office/drawing/2014/main" id="{97D61CA0-6931-DEF0-BEB6-57C1FBDD2DBB}"/>
              </a:ext>
            </a:extLst>
          </p:cNvPr>
          <p:cNvSpPr txBox="1"/>
          <p:nvPr/>
        </p:nvSpPr>
        <p:spPr>
          <a:xfrm>
            <a:off x="142925" y="103946"/>
            <a:ext cx="1357650" cy="369332"/>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002060"/>
                </a:solidFill>
              </a:rPr>
              <a:t>Use case 3</a:t>
            </a:r>
          </a:p>
        </p:txBody>
      </p:sp>
    </p:spTree>
    <p:extLst>
      <p:ext uri="{BB962C8B-B14F-4D97-AF65-F5344CB8AC3E}">
        <p14:creationId xmlns:p14="http://schemas.microsoft.com/office/powerpoint/2010/main" val="2311253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0"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GB"/>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4" name="Picture 13" descr="A screenshot of a medical device&#10;&#10;Description automatically generated">
            <a:extLst>
              <a:ext uri="{FF2B5EF4-FFF2-40B4-BE49-F238E27FC236}">
                <a16:creationId xmlns:a16="http://schemas.microsoft.com/office/drawing/2014/main" id="{487B0CE6-F806-49D9-36B2-13F00F292AB8}"/>
              </a:ext>
            </a:extLst>
          </p:cNvPr>
          <p:cNvPicPr>
            <a:picLocks noChangeAspect="1"/>
          </p:cNvPicPr>
          <p:nvPr/>
        </p:nvPicPr>
        <p:blipFill>
          <a:blip r:embed="rId2"/>
          <a:stretch>
            <a:fillRect/>
          </a:stretch>
        </p:blipFill>
        <p:spPr>
          <a:xfrm>
            <a:off x="6701914" y="523730"/>
            <a:ext cx="5115873" cy="2913079"/>
          </a:xfrm>
          <a:prstGeom prst="rect">
            <a:avLst/>
          </a:prstGeom>
        </p:spPr>
      </p:pic>
      <p:pic>
        <p:nvPicPr>
          <p:cNvPr id="16" name="Picture 15" descr="A screenshot of a computer&#10;&#10;Description automatically generated">
            <a:extLst>
              <a:ext uri="{FF2B5EF4-FFF2-40B4-BE49-F238E27FC236}">
                <a16:creationId xmlns:a16="http://schemas.microsoft.com/office/drawing/2014/main" id="{D8BBF818-B6C8-0061-CA2C-8A1710CD8A1C}"/>
              </a:ext>
            </a:extLst>
          </p:cNvPr>
          <p:cNvPicPr>
            <a:picLocks noChangeAspect="1"/>
          </p:cNvPicPr>
          <p:nvPr/>
        </p:nvPicPr>
        <p:blipFill>
          <a:blip r:embed="rId3"/>
          <a:stretch>
            <a:fillRect/>
          </a:stretch>
        </p:blipFill>
        <p:spPr>
          <a:xfrm>
            <a:off x="377970" y="3737796"/>
            <a:ext cx="5297113" cy="2872352"/>
          </a:xfrm>
          <a:prstGeom prst="rect">
            <a:avLst/>
          </a:prstGeom>
        </p:spPr>
      </p:pic>
      <p:pic>
        <p:nvPicPr>
          <p:cNvPr id="19" name="Picture 18" descr="A screenshot of a medical device&#10;&#10;Description automatically generated">
            <a:extLst>
              <a:ext uri="{FF2B5EF4-FFF2-40B4-BE49-F238E27FC236}">
                <a16:creationId xmlns:a16="http://schemas.microsoft.com/office/drawing/2014/main" id="{796A0EA9-81BB-626F-9628-93C4AB75D4A4}"/>
              </a:ext>
            </a:extLst>
          </p:cNvPr>
          <p:cNvPicPr>
            <a:picLocks noChangeAspect="1"/>
          </p:cNvPicPr>
          <p:nvPr/>
        </p:nvPicPr>
        <p:blipFill>
          <a:blip r:embed="rId4"/>
          <a:stretch>
            <a:fillRect/>
          </a:stretch>
        </p:blipFill>
        <p:spPr>
          <a:xfrm>
            <a:off x="377237" y="526145"/>
            <a:ext cx="5301331" cy="2925732"/>
          </a:xfrm>
          <a:prstGeom prst="rect">
            <a:avLst/>
          </a:prstGeom>
        </p:spPr>
      </p:pic>
      <p:pic>
        <p:nvPicPr>
          <p:cNvPr id="20" name="Picture 19" descr="A screenshot of a medical device&#10;&#10;Description automatically generated">
            <a:extLst>
              <a:ext uri="{FF2B5EF4-FFF2-40B4-BE49-F238E27FC236}">
                <a16:creationId xmlns:a16="http://schemas.microsoft.com/office/drawing/2014/main" id="{A767B610-D962-AA98-8548-5AC2590E5576}"/>
              </a:ext>
            </a:extLst>
          </p:cNvPr>
          <p:cNvPicPr>
            <a:picLocks noChangeAspect="1"/>
          </p:cNvPicPr>
          <p:nvPr/>
        </p:nvPicPr>
        <p:blipFill>
          <a:blip r:embed="rId5"/>
          <a:stretch>
            <a:fillRect/>
          </a:stretch>
        </p:blipFill>
        <p:spPr>
          <a:xfrm>
            <a:off x="6699720" y="3740287"/>
            <a:ext cx="5105800" cy="2869861"/>
          </a:xfrm>
          <a:prstGeom prst="rect">
            <a:avLst/>
          </a:prstGeom>
        </p:spPr>
      </p:pic>
    </p:spTree>
    <p:extLst>
      <p:ext uri="{BB962C8B-B14F-4D97-AF65-F5344CB8AC3E}">
        <p14:creationId xmlns:p14="http://schemas.microsoft.com/office/powerpoint/2010/main" val="937354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632C6-052C-A71A-35E7-0C969CD0C9D5}"/>
              </a:ext>
            </a:extLst>
          </p:cNvPr>
          <p:cNvSpPr>
            <a:spLocks noGrp="1"/>
          </p:cNvSpPr>
          <p:nvPr>
            <p:ph type="title"/>
          </p:nvPr>
        </p:nvSpPr>
        <p:spPr>
          <a:xfrm>
            <a:off x="828040" y="151765"/>
            <a:ext cx="10515600" cy="1325563"/>
          </a:xfrm>
        </p:spPr>
        <p:txBody>
          <a:bodyPr>
            <a:normAutofit/>
          </a:bodyPr>
          <a:lstStyle/>
          <a:p>
            <a:r>
              <a:rPr lang="en-GB" sz="3200" b="1">
                <a:ea typeface="+mj-lt"/>
                <a:cs typeface="+mj-lt"/>
              </a:rPr>
              <a:t>Tissue-Type Segmentation and Quantitative Composition</a:t>
            </a:r>
            <a:br>
              <a:rPr lang="en-GB" sz="3200" b="1">
                <a:ea typeface="+mj-lt"/>
                <a:cs typeface="+mj-lt"/>
              </a:rPr>
            </a:br>
            <a:r>
              <a:rPr lang="en-GB" sz="1600">
                <a:latin typeface="Calibri"/>
                <a:ea typeface="Calibri"/>
                <a:cs typeface="Calibri"/>
              </a:rPr>
              <a:t>This capability uses computer vision and deep learning to automatically </a:t>
            </a:r>
            <a:r>
              <a:rPr lang="en-GB" sz="1600" err="1">
                <a:latin typeface="Calibri"/>
                <a:ea typeface="Calibri"/>
                <a:cs typeface="Calibri"/>
              </a:rPr>
              <a:t>analyze</a:t>
            </a:r>
            <a:r>
              <a:rPr lang="en-GB" sz="1600">
                <a:latin typeface="Calibri"/>
                <a:ea typeface="Calibri"/>
                <a:cs typeface="Calibri"/>
              </a:rPr>
              <a:t> wound images and classify different tissue types present in the wound bed—typically </a:t>
            </a:r>
            <a:r>
              <a:rPr lang="en-GB" sz="1600" b="1">
                <a:latin typeface="Calibri"/>
                <a:ea typeface="Calibri"/>
                <a:cs typeface="Calibri"/>
              </a:rPr>
              <a:t>granulation, slough, and necrotic tissue</a:t>
            </a:r>
            <a:r>
              <a:rPr lang="en-GB" sz="1600">
                <a:latin typeface="Calibri"/>
                <a:ea typeface="Calibri"/>
                <a:cs typeface="Calibri"/>
              </a:rPr>
              <a:t>. </a:t>
            </a:r>
            <a:endParaRPr lang="en-US" sz="3200" b="1"/>
          </a:p>
        </p:txBody>
      </p:sp>
      <p:sp>
        <p:nvSpPr>
          <p:cNvPr id="3" name="Content Placeholder 2">
            <a:extLst>
              <a:ext uri="{FF2B5EF4-FFF2-40B4-BE49-F238E27FC236}">
                <a16:creationId xmlns:a16="http://schemas.microsoft.com/office/drawing/2014/main" id="{99EA7536-23C4-FD96-9D74-C0FC802A270A}"/>
              </a:ext>
            </a:extLst>
          </p:cNvPr>
          <p:cNvSpPr>
            <a:spLocks noGrp="1"/>
          </p:cNvSpPr>
          <p:nvPr>
            <p:ph idx="1"/>
          </p:nvPr>
        </p:nvSpPr>
        <p:spPr>
          <a:xfrm>
            <a:off x="685800" y="1470025"/>
            <a:ext cx="10800080" cy="5072698"/>
          </a:xfrm>
        </p:spPr>
        <p:txBody>
          <a:bodyPr vert="horz" lIns="91440" tIns="45720" rIns="91440" bIns="45720" rtlCol="0" anchor="t">
            <a:noAutofit/>
          </a:bodyPr>
          <a:lstStyle/>
          <a:p>
            <a:pPr marL="0" indent="0">
              <a:lnSpc>
                <a:spcPct val="100000"/>
              </a:lnSpc>
              <a:buNone/>
            </a:pPr>
            <a:r>
              <a:rPr lang="en-GB" sz="1600">
                <a:latin typeface="Calibri"/>
                <a:ea typeface="Calibri"/>
                <a:cs typeface="Calibri"/>
              </a:rPr>
              <a:t>Key </a:t>
            </a:r>
            <a:r>
              <a:rPr lang="en-GB" sz="1600">
                <a:latin typeface="Aptos Display"/>
                <a:ea typeface="Calibri"/>
                <a:cs typeface="Calibri"/>
              </a:rPr>
              <a:t>aspects</a:t>
            </a:r>
            <a:r>
              <a:rPr lang="en-GB" sz="1600">
                <a:latin typeface="Calibri"/>
                <a:ea typeface="Calibri"/>
                <a:cs typeface="Calibri"/>
              </a:rPr>
              <a:t>:</a:t>
            </a:r>
            <a:endParaRPr lang="en-US" sz="1600"/>
          </a:p>
          <a:p>
            <a:pPr>
              <a:lnSpc>
                <a:spcPct val="100000"/>
              </a:lnSpc>
            </a:pPr>
            <a:r>
              <a:rPr lang="en-GB" sz="1600" b="1">
                <a:latin typeface="Calibri"/>
                <a:ea typeface="Calibri"/>
                <a:cs typeface="Calibri"/>
              </a:rPr>
              <a:t>Automated Identification:</a:t>
            </a:r>
            <a:br>
              <a:rPr lang="en-GB" sz="1600" b="1">
                <a:latin typeface="Calibri"/>
                <a:ea typeface="Calibri"/>
                <a:cs typeface="Calibri"/>
              </a:rPr>
            </a:br>
            <a:r>
              <a:rPr lang="en-GB" sz="1600">
                <a:latin typeface="Calibri"/>
                <a:ea typeface="Calibri"/>
                <a:cs typeface="Calibri"/>
              </a:rPr>
              <a:t>The AI model segments the wound area pixel-by-pixel, differentiating between tissue</a:t>
            </a:r>
            <a:br>
              <a:rPr lang="en-GB" sz="1600">
                <a:latin typeface="Calibri"/>
                <a:ea typeface="Calibri"/>
                <a:cs typeface="Calibri"/>
              </a:rPr>
            </a:br>
            <a:r>
              <a:rPr lang="en-GB" sz="1600">
                <a:latin typeface="Calibri"/>
                <a:ea typeface="Calibri"/>
                <a:cs typeface="Calibri"/>
              </a:rPr>
              <a:t>categories based on </a:t>
            </a:r>
            <a:r>
              <a:rPr lang="en-GB" sz="1600" err="1">
                <a:latin typeface="Calibri"/>
                <a:ea typeface="Calibri"/>
                <a:cs typeface="Calibri"/>
              </a:rPr>
              <a:t>color</a:t>
            </a:r>
            <a:r>
              <a:rPr lang="en-GB" sz="1600">
                <a:latin typeface="Calibri"/>
                <a:ea typeface="Calibri"/>
                <a:cs typeface="Calibri"/>
              </a:rPr>
              <a:t>, texture, vascularity, and visual patterns.</a:t>
            </a:r>
          </a:p>
          <a:p>
            <a:pPr>
              <a:lnSpc>
                <a:spcPct val="100000"/>
              </a:lnSpc>
            </a:pPr>
            <a:r>
              <a:rPr lang="en-GB" sz="1600" b="1">
                <a:latin typeface="Calibri"/>
                <a:ea typeface="Calibri"/>
                <a:cs typeface="Calibri"/>
              </a:rPr>
              <a:t>Quantitative Measurement:</a:t>
            </a:r>
            <a:br>
              <a:rPr lang="en-GB" sz="1600" b="1">
                <a:latin typeface="Calibri"/>
                <a:ea typeface="Calibri"/>
                <a:cs typeface="Calibri"/>
              </a:rPr>
            </a:br>
            <a:r>
              <a:rPr lang="en-GB" sz="1600">
                <a:latin typeface="Calibri"/>
                <a:ea typeface="Calibri"/>
                <a:cs typeface="Calibri"/>
              </a:rPr>
              <a:t> After segmentation, the system calculates the percentage composition of each tissue type</a:t>
            </a:r>
            <a:br>
              <a:rPr lang="en-GB" sz="1600">
                <a:latin typeface="Calibri"/>
                <a:ea typeface="Calibri"/>
                <a:cs typeface="Calibri"/>
              </a:rPr>
            </a:br>
            <a:r>
              <a:rPr lang="en-GB" sz="1600">
                <a:latin typeface="Calibri"/>
                <a:ea typeface="Calibri"/>
                <a:cs typeface="Calibri"/>
              </a:rPr>
              <a:t>(e.g., 45% granulation, 25% slough, 30% necrosis).</a:t>
            </a:r>
            <a:endParaRPr lang="en-GB" sz="1600"/>
          </a:p>
          <a:p>
            <a:pPr>
              <a:lnSpc>
                <a:spcPct val="100000"/>
              </a:lnSpc>
            </a:pPr>
            <a:r>
              <a:rPr lang="en-GB" sz="1600" b="1">
                <a:latin typeface="Calibri"/>
                <a:ea typeface="Calibri"/>
                <a:cs typeface="Calibri"/>
              </a:rPr>
              <a:t>Clinical Value:</a:t>
            </a:r>
            <a:endParaRPr lang="en-GB" sz="1600">
              <a:latin typeface="Calibri"/>
              <a:ea typeface="Calibri"/>
              <a:cs typeface="Calibri"/>
            </a:endParaRPr>
          </a:p>
          <a:p>
            <a:pPr lvl="1">
              <a:lnSpc>
                <a:spcPct val="100000"/>
              </a:lnSpc>
            </a:pPr>
            <a:r>
              <a:rPr lang="en-GB" sz="1600">
                <a:latin typeface="Calibri"/>
                <a:ea typeface="Calibri"/>
                <a:cs typeface="Calibri"/>
              </a:rPr>
              <a:t>Helps clinicians </a:t>
            </a:r>
            <a:r>
              <a:rPr lang="en-GB" sz="1600" b="1">
                <a:latin typeface="Calibri"/>
                <a:ea typeface="Calibri"/>
                <a:cs typeface="Calibri"/>
              </a:rPr>
              <a:t>assess the stage of healing</a:t>
            </a:r>
            <a:r>
              <a:rPr lang="en-GB" sz="1600">
                <a:latin typeface="Calibri"/>
                <a:ea typeface="Calibri"/>
                <a:cs typeface="Calibri"/>
              </a:rPr>
              <a:t> more objectively.</a:t>
            </a:r>
          </a:p>
          <a:p>
            <a:pPr lvl="1">
              <a:lnSpc>
                <a:spcPct val="100000"/>
              </a:lnSpc>
            </a:pPr>
            <a:r>
              <a:rPr lang="en-GB" sz="1600">
                <a:latin typeface="Calibri"/>
                <a:ea typeface="Calibri"/>
                <a:cs typeface="Calibri"/>
              </a:rPr>
              <a:t>Guides decision-making—for example:</a:t>
            </a:r>
          </a:p>
          <a:p>
            <a:pPr lvl="2">
              <a:lnSpc>
                <a:spcPct val="100000"/>
              </a:lnSpc>
            </a:pPr>
            <a:r>
              <a:rPr lang="en-GB" sz="1600">
                <a:latin typeface="Calibri"/>
                <a:ea typeface="Calibri"/>
                <a:cs typeface="Calibri"/>
              </a:rPr>
              <a:t>High necrotic tissue → debridement required</a:t>
            </a:r>
          </a:p>
          <a:p>
            <a:pPr lvl="2">
              <a:lnSpc>
                <a:spcPct val="100000"/>
              </a:lnSpc>
            </a:pPr>
            <a:r>
              <a:rPr lang="en-GB" sz="1600">
                <a:latin typeface="Calibri"/>
                <a:ea typeface="Calibri"/>
                <a:cs typeface="Calibri"/>
              </a:rPr>
              <a:t>Increasing granulation → wound healing progressing</a:t>
            </a:r>
          </a:p>
          <a:p>
            <a:pPr lvl="1">
              <a:lnSpc>
                <a:spcPct val="100000"/>
              </a:lnSpc>
            </a:pPr>
            <a:r>
              <a:rPr lang="en-GB" sz="1600">
                <a:latin typeface="Calibri"/>
                <a:ea typeface="Calibri"/>
                <a:cs typeface="Calibri"/>
              </a:rPr>
              <a:t>Ensures </a:t>
            </a:r>
            <a:r>
              <a:rPr lang="en-GB" sz="1600" b="1">
                <a:latin typeface="Calibri"/>
                <a:ea typeface="Calibri"/>
                <a:cs typeface="Calibri"/>
              </a:rPr>
              <a:t>consistent evaluation across different clinicians</a:t>
            </a:r>
            <a:r>
              <a:rPr lang="en-GB" sz="1600">
                <a:latin typeface="Calibri"/>
                <a:ea typeface="Calibri"/>
                <a:cs typeface="Calibri"/>
              </a:rPr>
              <a:t>, reducing variability in assessment.</a:t>
            </a:r>
          </a:p>
          <a:p>
            <a:pPr>
              <a:lnSpc>
                <a:spcPct val="100000"/>
              </a:lnSpc>
            </a:pPr>
            <a:r>
              <a:rPr lang="en-GB" sz="1600" b="1">
                <a:latin typeface="Calibri"/>
                <a:ea typeface="Calibri"/>
                <a:cs typeface="Calibri"/>
              </a:rPr>
              <a:t>Use Case (MDPI and Research Supported):</a:t>
            </a:r>
            <a:br>
              <a:rPr lang="en-GB" sz="1600" b="1">
                <a:latin typeface="Calibri"/>
                <a:ea typeface="Calibri"/>
                <a:cs typeface="Calibri"/>
              </a:rPr>
            </a:br>
            <a:r>
              <a:rPr lang="en-GB" sz="1600" b="1">
                <a:latin typeface="Calibri"/>
                <a:ea typeface="Calibri"/>
                <a:cs typeface="Calibri"/>
              </a:rPr>
              <a:t> </a:t>
            </a:r>
            <a:r>
              <a:rPr lang="en-GB" sz="1600">
                <a:latin typeface="Calibri"/>
                <a:ea typeface="Calibri"/>
                <a:cs typeface="Calibri"/>
              </a:rPr>
              <a:t>Studies show that automated segmentation improves accuracy and can reduce clinician workload while supporting clinical decision support systems.</a:t>
            </a:r>
          </a:p>
        </p:txBody>
      </p:sp>
    </p:spTree>
    <p:extLst>
      <p:ext uri="{BB962C8B-B14F-4D97-AF65-F5344CB8AC3E}">
        <p14:creationId xmlns:p14="http://schemas.microsoft.com/office/powerpoint/2010/main" val="22049940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9E90EB45-EEE9-4563-8179-65EF62AE0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23D0EF74-AD1E-4FD9-914D-8EC9058EBB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device&#10;&#10;AI-generated content may be incorrect.">
            <a:extLst>
              <a:ext uri="{FF2B5EF4-FFF2-40B4-BE49-F238E27FC236}">
                <a16:creationId xmlns:a16="http://schemas.microsoft.com/office/drawing/2014/main" id="{85D695D5-D788-48F9-0B3F-B0A954DB2CBB}"/>
              </a:ext>
            </a:extLst>
          </p:cNvPr>
          <p:cNvPicPr>
            <a:picLocks noChangeAspect="1"/>
          </p:cNvPicPr>
          <p:nvPr/>
        </p:nvPicPr>
        <p:blipFill>
          <a:blip r:embed="rId2"/>
          <a:srcRect l="-2343" t="40180" b="15956"/>
          <a:stretch>
            <a:fillRect/>
          </a:stretch>
        </p:blipFill>
        <p:spPr>
          <a:xfrm>
            <a:off x="389591" y="1887201"/>
            <a:ext cx="5013391" cy="4499929"/>
          </a:xfrm>
          <a:prstGeom prst="rect">
            <a:avLst/>
          </a:prstGeom>
        </p:spPr>
      </p:pic>
      <p:pic>
        <p:nvPicPr>
          <p:cNvPr id="3" name="Picture 2" descr="A screenshot of a computer&#10;&#10;AI-generated content may be incorrect.">
            <a:extLst>
              <a:ext uri="{FF2B5EF4-FFF2-40B4-BE49-F238E27FC236}">
                <a16:creationId xmlns:a16="http://schemas.microsoft.com/office/drawing/2014/main" id="{7140798E-39AB-3E8A-83D5-D09DA7EE8FD5}"/>
              </a:ext>
            </a:extLst>
          </p:cNvPr>
          <p:cNvPicPr>
            <a:picLocks noChangeAspect="1"/>
          </p:cNvPicPr>
          <p:nvPr/>
        </p:nvPicPr>
        <p:blipFill>
          <a:blip r:embed="rId3"/>
          <a:srcRect l="1915" t="263" r="9576" b="-526"/>
          <a:stretch>
            <a:fillRect/>
          </a:stretch>
        </p:blipFill>
        <p:spPr>
          <a:xfrm>
            <a:off x="5140113" y="481479"/>
            <a:ext cx="6573627" cy="3873174"/>
          </a:xfrm>
          <a:prstGeom prst="rect">
            <a:avLst/>
          </a:prstGeom>
        </p:spPr>
      </p:pic>
      <p:sp>
        <p:nvSpPr>
          <p:cNvPr id="5" name="TextBox 4">
            <a:extLst>
              <a:ext uri="{FF2B5EF4-FFF2-40B4-BE49-F238E27FC236}">
                <a16:creationId xmlns:a16="http://schemas.microsoft.com/office/drawing/2014/main" id="{6E13A174-8A91-F43A-5DCE-F0F0A6FC6651}"/>
              </a:ext>
            </a:extLst>
          </p:cNvPr>
          <p:cNvSpPr txBox="1"/>
          <p:nvPr/>
        </p:nvSpPr>
        <p:spPr>
          <a:xfrm>
            <a:off x="142925" y="103946"/>
            <a:ext cx="1357650" cy="369332"/>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002060"/>
                </a:solidFill>
              </a:rPr>
              <a:t>Use case 4</a:t>
            </a:r>
          </a:p>
        </p:txBody>
      </p:sp>
      <p:sp>
        <p:nvSpPr>
          <p:cNvPr id="4" name="TextBox 3">
            <a:extLst>
              <a:ext uri="{FF2B5EF4-FFF2-40B4-BE49-F238E27FC236}">
                <a16:creationId xmlns:a16="http://schemas.microsoft.com/office/drawing/2014/main" id="{A0A403F0-B90A-01A4-5019-685AB07EE011}"/>
              </a:ext>
            </a:extLst>
          </p:cNvPr>
          <p:cNvSpPr txBox="1"/>
          <p:nvPr/>
        </p:nvSpPr>
        <p:spPr>
          <a:xfrm>
            <a:off x="1350701" y="739929"/>
            <a:ext cx="2565643"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2400">
                <a:solidFill>
                  <a:srgbClr val="FFFFFF"/>
                </a:solidFill>
              </a:rPr>
              <a:t>Healing Outcome Prediction</a:t>
            </a:r>
          </a:p>
        </p:txBody>
      </p:sp>
    </p:spTree>
    <p:extLst>
      <p:ext uri="{BB962C8B-B14F-4D97-AF65-F5344CB8AC3E}">
        <p14:creationId xmlns:p14="http://schemas.microsoft.com/office/powerpoint/2010/main" val="1406078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50AC3-FF9B-9717-A5AB-0AB8E6430A66}"/>
              </a:ext>
            </a:extLst>
          </p:cNvPr>
          <p:cNvSpPr>
            <a:spLocks noGrp="1"/>
          </p:cNvSpPr>
          <p:nvPr>
            <p:ph type="title"/>
          </p:nvPr>
        </p:nvSpPr>
        <p:spPr>
          <a:xfrm>
            <a:off x="1071880" y="-635"/>
            <a:ext cx="10058400" cy="1325563"/>
          </a:xfrm>
        </p:spPr>
        <p:txBody>
          <a:bodyPr>
            <a:normAutofit/>
          </a:bodyPr>
          <a:lstStyle/>
          <a:p>
            <a:pPr algn="ctr"/>
            <a:r>
              <a:rPr lang="en-GB" sz="3200" b="1">
                <a:ea typeface="+mj-lt"/>
                <a:cs typeface="+mj-lt"/>
              </a:rPr>
              <a:t>Predictive Modelling of Healing Outcome</a:t>
            </a:r>
            <a:br>
              <a:rPr lang="en-GB">
                <a:ea typeface="+mj-lt"/>
                <a:cs typeface="+mj-lt"/>
              </a:rPr>
            </a:br>
            <a:r>
              <a:rPr lang="en-GB" sz="1600">
                <a:ea typeface="+mj-lt"/>
                <a:cs typeface="+mj-lt"/>
              </a:rPr>
              <a:t>This refers to machine learning models that forecast the likely healing trajectory of a wound. The AI uses</a:t>
            </a:r>
            <a:endParaRPr lang="en-US" sz="1600"/>
          </a:p>
        </p:txBody>
      </p:sp>
      <p:sp>
        <p:nvSpPr>
          <p:cNvPr id="6" name="Content Placeholder 5">
            <a:extLst>
              <a:ext uri="{FF2B5EF4-FFF2-40B4-BE49-F238E27FC236}">
                <a16:creationId xmlns:a16="http://schemas.microsoft.com/office/drawing/2014/main" id="{91ABF8D8-A29D-F45F-7963-51202FBC21C0}"/>
              </a:ext>
            </a:extLst>
          </p:cNvPr>
          <p:cNvSpPr>
            <a:spLocks noGrp="1"/>
          </p:cNvSpPr>
          <p:nvPr>
            <p:ph sz="half" idx="1"/>
          </p:nvPr>
        </p:nvSpPr>
        <p:spPr>
          <a:xfrm>
            <a:off x="614680" y="1317625"/>
            <a:ext cx="5181600" cy="4351338"/>
          </a:xfrm>
        </p:spPr>
        <p:txBody>
          <a:bodyPr vert="horz" lIns="91440" tIns="45720" rIns="91440" bIns="45720" rtlCol="0" anchor="t">
            <a:noAutofit/>
          </a:bodyPr>
          <a:lstStyle/>
          <a:p>
            <a:pPr marL="0" indent="0">
              <a:buNone/>
            </a:pPr>
            <a:r>
              <a:rPr lang="en-GB" sz="1600" b="1"/>
              <a:t>Input Variables</a:t>
            </a:r>
            <a:endParaRPr lang="en-GB" sz="1600"/>
          </a:p>
          <a:p>
            <a:r>
              <a:rPr lang="en-GB" sz="1600" b="1">
                <a:ea typeface="+mn-lt"/>
                <a:cs typeface="+mn-lt"/>
              </a:rPr>
              <a:t>Initial wound features:</a:t>
            </a:r>
            <a:endParaRPr lang="en-GB" sz="1600"/>
          </a:p>
          <a:p>
            <a:pPr lvl="1"/>
            <a:r>
              <a:rPr lang="en-GB" sz="1600">
                <a:ea typeface="+mn-lt"/>
                <a:cs typeface="+mn-lt"/>
              </a:rPr>
              <a:t>Size, depth, tissue composition</a:t>
            </a:r>
            <a:endParaRPr lang="en-GB" sz="1600"/>
          </a:p>
          <a:p>
            <a:pPr lvl="1"/>
            <a:r>
              <a:rPr lang="en-GB" sz="1600">
                <a:ea typeface="+mn-lt"/>
                <a:cs typeface="+mn-lt"/>
              </a:rPr>
              <a:t>Presence of infection</a:t>
            </a:r>
            <a:endParaRPr lang="en-GB" sz="1600"/>
          </a:p>
          <a:p>
            <a:pPr lvl="1"/>
            <a:r>
              <a:rPr lang="en-GB" sz="1600">
                <a:ea typeface="+mn-lt"/>
                <a:cs typeface="+mn-lt"/>
              </a:rPr>
              <a:t>Wound edge condition</a:t>
            </a:r>
            <a:endParaRPr lang="en-GB" sz="1600"/>
          </a:p>
          <a:p>
            <a:r>
              <a:rPr lang="en-GB" sz="1600" b="1">
                <a:ea typeface="+mn-lt"/>
                <a:cs typeface="+mn-lt"/>
              </a:rPr>
              <a:t>Patient-related factors:</a:t>
            </a:r>
            <a:endParaRPr lang="en-GB" sz="1600"/>
          </a:p>
          <a:p>
            <a:pPr lvl="1"/>
            <a:r>
              <a:rPr lang="en-GB" sz="1600">
                <a:ea typeface="+mn-lt"/>
                <a:cs typeface="+mn-lt"/>
              </a:rPr>
              <a:t>Age, comorbidities (e.g., diabetes), circulation, nutrition, mobility</a:t>
            </a:r>
            <a:endParaRPr lang="en-GB" sz="1600"/>
          </a:p>
          <a:p>
            <a:pPr lvl="1"/>
            <a:r>
              <a:rPr lang="en-GB" sz="1600">
                <a:ea typeface="+mn-lt"/>
                <a:cs typeface="+mn-lt"/>
              </a:rPr>
              <a:t>Past healing history</a:t>
            </a:r>
          </a:p>
          <a:p>
            <a:pPr marL="0" indent="0">
              <a:buNone/>
            </a:pPr>
            <a:r>
              <a:rPr lang="en-GB" sz="1600" b="1">
                <a:ea typeface="+mn-lt"/>
                <a:cs typeface="+mn-lt"/>
              </a:rPr>
              <a:t>Outputs</a:t>
            </a:r>
            <a:endParaRPr lang="en-GB" sz="1600">
              <a:ea typeface="+mn-lt"/>
              <a:cs typeface="+mn-lt"/>
            </a:endParaRPr>
          </a:p>
          <a:p>
            <a:r>
              <a:rPr lang="en-GB" sz="1600" b="1">
                <a:ea typeface="+mn-lt"/>
                <a:cs typeface="+mn-lt"/>
              </a:rPr>
              <a:t>Estimated probability of healing within a certain timeframe</a:t>
            </a:r>
            <a:r>
              <a:rPr lang="en-GB" sz="1600">
                <a:ea typeface="+mn-lt"/>
                <a:cs typeface="+mn-lt"/>
              </a:rPr>
              <a:t>, e.g.:</a:t>
            </a:r>
            <a:endParaRPr lang="en-GB" sz="1600"/>
          </a:p>
          <a:p>
            <a:pPr lvl="1"/>
            <a:r>
              <a:rPr lang="en-GB" sz="1600" i="1">
                <a:ea typeface="+mn-lt"/>
                <a:cs typeface="+mn-lt"/>
              </a:rPr>
              <a:t>“78% probability of complete closure within 6 weeks.”</a:t>
            </a:r>
            <a:endParaRPr lang="en-GB" sz="1600"/>
          </a:p>
          <a:p>
            <a:r>
              <a:rPr lang="en-GB" sz="1600" b="1">
                <a:ea typeface="+mn-lt"/>
                <a:cs typeface="+mn-lt"/>
              </a:rPr>
              <a:t>Risk predictions</a:t>
            </a:r>
            <a:r>
              <a:rPr lang="en-GB" sz="1600">
                <a:ea typeface="+mn-lt"/>
                <a:cs typeface="+mn-lt"/>
              </a:rPr>
              <a:t>, such as:</a:t>
            </a:r>
            <a:endParaRPr lang="en-GB" sz="1600"/>
          </a:p>
          <a:p>
            <a:pPr lvl="1"/>
            <a:r>
              <a:rPr lang="en-GB" sz="1600">
                <a:ea typeface="+mn-lt"/>
                <a:cs typeface="+mn-lt"/>
              </a:rPr>
              <a:t>Infection risk</a:t>
            </a:r>
            <a:endParaRPr lang="en-GB" sz="1600"/>
          </a:p>
          <a:p>
            <a:pPr lvl="1"/>
            <a:r>
              <a:rPr lang="en-GB" sz="1600">
                <a:ea typeface="+mn-lt"/>
                <a:cs typeface="+mn-lt"/>
              </a:rPr>
              <a:t>Delayed healing</a:t>
            </a:r>
            <a:endParaRPr lang="en-GB" sz="1600"/>
          </a:p>
          <a:p>
            <a:pPr lvl="1"/>
            <a:r>
              <a:rPr lang="en-GB" sz="1600">
                <a:ea typeface="+mn-lt"/>
                <a:cs typeface="+mn-lt"/>
              </a:rPr>
              <a:t>Re-ulceration after closure</a:t>
            </a:r>
            <a:endParaRPr lang="en-GB" sz="1600"/>
          </a:p>
          <a:p>
            <a:endParaRPr lang="en-GB" sz="1600"/>
          </a:p>
        </p:txBody>
      </p:sp>
      <p:sp>
        <p:nvSpPr>
          <p:cNvPr id="9" name="Content Placeholder 8">
            <a:extLst>
              <a:ext uri="{FF2B5EF4-FFF2-40B4-BE49-F238E27FC236}">
                <a16:creationId xmlns:a16="http://schemas.microsoft.com/office/drawing/2014/main" id="{0294D5E3-00F7-58B8-C835-1DC41D29200C}"/>
              </a:ext>
            </a:extLst>
          </p:cNvPr>
          <p:cNvSpPr>
            <a:spLocks noGrp="1"/>
          </p:cNvSpPr>
          <p:nvPr>
            <p:ph sz="half" idx="2"/>
          </p:nvPr>
        </p:nvSpPr>
        <p:spPr>
          <a:xfrm>
            <a:off x="5796280" y="1317625"/>
            <a:ext cx="5181600" cy="4351338"/>
          </a:xfrm>
        </p:spPr>
        <p:txBody>
          <a:bodyPr vert="horz" lIns="91440" tIns="45720" rIns="91440" bIns="45720" rtlCol="0" anchor="t">
            <a:normAutofit/>
          </a:bodyPr>
          <a:lstStyle/>
          <a:p>
            <a:r>
              <a:rPr lang="en-GB" sz="1600" b="1"/>
              <a:t>Clinical Impact</a:t>
            </a:r>
            <a:endParaRPr lang="en-GB" sz="1600"/>
          </a:p>
          <a:p>
            <a:r>
              <a:rPr lang="en-GB" sz="1600">
                <a:ea typeface="+mn-lt"/>
                <a:cs typeface="+mn-lt"/>
              </a:rPr>
              <a:t>Enables </a:t>
            </a:r>
            <a:r>
              <a:rPr lang="en-GB" sz="1600" b="1">
                <a:ea typeface="+mn-lt"/>
                <a:cs typeface="+mn-lt"/>
              </a:rPr>
              <a:t>personalized care plans</a:t>
            </a:r>
            <a:r>
              <a:rPr lang="en-GB" sz="1600">
                <a:ea typeface="+mn-lt"/>
                <a:cs typeface="+mn-lt"/>
              </a:rPr>
              <a:t>.</a:t>
            </a:r>
            <a:endParaRPr lang="en-GB" sz="1600"/>
          </a:p>
          <a:p>
            <a:r>
              <a:rPr lang="en-GB" sz="1600">
                <a:ea typeface="+mn-lt"/>
                <a:cs typeface="+mn-lt"/>
              </a:rPr>
              <a:t>Helps identify high-risk patients early, enabling:</a:t>
            </a:r>
            <a:endParaRPr lang="en-GB" sz="1600"/>
          </a:p>
          <a:p>
            <a:pPr lvl="1"/>
            <a:r>
              <a:rPr lang="en-GB" sz="1600">
                <a:ea typeface="+mn-lt"/>
                <a:cs typeface="+mn-lt"/>
              </a:rPr>
              <a:t>More aggressive treatment</a:t>
            </a:r>
            <a:endParaRPr lang="en-GB" sz="1600"/>
          </a:p>
          <a:p>
            <a:pPr lvl="1"/>
            <a:r>
              <a:rPr lang="en-GB" sz="1600">
                <a:ea typeface="+mn-lt"/>
                <a:cs typeface="+mn-lt"/>
              </a:rPr>
              <a:t>Faster referrals</a:t>
            </a:r>
            <a:endParaRPr lang="en-GB" sz="1600"/>
          </a:p>
          <a:p>
            <a:r>
              <a:rPr lang="en-GB" sz="1600">
                <a:ea typeface="+mn-lt"/>
                <a:cs typeface="+mn-lt"/>
              </a:rPr>
              <a:t>Supports healthcare providers in:</a:t>
            </a:r>
            <a:endParaRPr lang="en-GB" sz="1600"/>
          </a:p>
          <a:p>
            <a:pPr lvl="1"/>
            <a:r>
              <a:rPr lang="en-GB" sz="1600">
                <a:ea typeface="+mn-lt"/>
                <a:cs typeface="+mn-lt"/>
              </a:rPr>
              <a:t>Outcome reporting</a:t>
            </a:r>
            <a:endParaRPr lang="en-GB" sz="1600"/>
          </a:p>
          <a:p>
            <a:pPr lvl="1"/>
            <a:r>
              <a:rPr lang="en-GB" sz="1600">
                <a:ea typeface="+mn-lt"/>
                <a:cs typeface="+mn-lt"/>
              </a:rPr>
              <a:t>Insurance/reimbursement justification</a:t>
            </a:r>
            <a:endParaRPr lang="en-GB" sz="1600"/>
          </a:p>
          <a:p>
            <a:pPr lvl="1"/>
            <a:r>
              <a:rPr lang="en-GB" sz="1600">
                <a:ea typeface="+mn-lt"/>
                <a:cs typeface="+mn-lt"/>
              </a:rPr>
              <a:t>Benchmarking performance across patients or facilities</a:t>
            </a:r>
            <a:endParaRPr lang="en-GB" sz="1600"/>
          </a:p>
          <a:p>
            <a:endParaRPr lang="en-GB" sz="1600"/>
          </a:p>
        </p:txBody>
      </p:sp>
    </p:spTree>
    <p:extLst>
      <p:ext uri="{BB962C8B-B14F-4D97-AF65-F5344CB8AC3E}">
        <p14:creationId xmlns:p14="http://schemas.microsoft.com/office/powerpoint/2010/main" val="1863999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9FAD4-E71D-EE57-B4D3-746233B7E915}"/>
              </a:ext>
            </a:extLst>
          </p:cNvPr>
          <p:cNvSpPr>
            <a:spLocks noGrp="1"/>
          </p:cNvSpPr>
          <p:nvPr>
            <p:ph type="title"/>
          </p:nvPr>
        </p:nvSpPr>
        <p:spPr>
          <a:xfrm>
            <a:off x="838200" y="141605"/>
            <a:ext cx="10647680" cy="1345883"/>
          </a:xfrm>
        </p:spPr>
        <p:txBody>
          <a:bodyPr>
            <a:normAutofit/>
          </a:bodyPr>
          <a:lstStyle/>
          <a:p>
            <a:pPr algn="ctr"/>
            <a:r>
              <a:rPr lang="en-GB">
                <a:ea typeface="+mj-lt"/>
                <a:cs typeface="+mj-lt"/>
              </a:rPr>
              <a:t>Documentation Automation &amp; Reporting</a:t>
            </a:r>
            <a:br>
              <a:rPr lang="en-GB">
                <a:ea typeface="+mj-lt"/>
                <a:cs typeface="+mj-lt"/>
              </a:rPr>
            </a:br>
            <a:r>
              <a:rPr lang="en-GB" sz="1500">
                <a:ea typeface="+mj-lt"/>
                <a:cs typeface="+mj-lt"/>
              </a:rPr>
              <a:t>Automate generation of clinician notes (SOAP notes) based on captured image + questionnaire + AI summary. This reduces clinician time.</a:t>
            </a:r>
            <a:endParaRPr lang="en-US" sz="1500"/>
          </a:p>
        </p:txBody>
      </p:sp>
      <p:sp>
        <p:nvSpPr>
          <p:cNvPr id="3" name="Content Placeholder 2">
            <a:extLst>
              <a:ext uri="{FF2B5EF4-FFF2-40B4-BE49-F238E27FC236}">
                <a16:creationId xmlns:a16="http://schemas.microsoft.com/office/drawing/2014/main" id="{8146A5CC-C9C3-CD5A-6C1D-0AF040944179}"/>
              </a:ext>
            </a:extLst>
          </p:cNvPr>
          <p:cNvSpPr>
            <a:spLocks noGrp="1"/>
          </p:cNvSpPr>
          <p:nvPr>
            <p:ph idx="1"/>
          </p:nvPr>
        </p:nvSpPr>
        <p:spPr>
          <a:xfrm>
            <a:off x="828040" y="1480185"/>
            <a:ext cx="10515600" cy="4351338"/>
          </a:xfrm>
        </p:spPr>
        <p:txBody>
          <a:bodyPr vert="horz" lIns="91440" tIns="45720" rIns="91440" bIns="45720" rtlCol="0" anchor="t">
            <a:normAutofit fontScale="55000" lnSpcReduction="20000"/>
          </a:bodyPr>
          <a:lstStyle/>
          <a:p>
            <a:pPr marL="0" indent="0">
              <a:buNone/>
            </a:pPr>
            <a:r>
              <a:rPr lang="en-GB" b="1"/>
              <a:t>What It Produces</a:t>
            </a:r>
            <a:endParaRPr lang="en-GB"/>
          </a:p>
          <a:p>
            <a:r>
              <a:rPr lang="en-GB">
                <a:ea typeface="+mn-lt"/>
                <a:cs typeface="+mn-lt"/>
              </a:rPr>
              <a:t>Automatically generated clinical records such as:</a:t>
            </a:r>
            <a:endParaRPr lang="en-GB"/>
          </a:p>
          <a:p>
            <a:r>
              <a:rPr lang="en-GB" b="1">
                <a:ea typeface="+mn-lt"/>
                <a:cs typeface="+mn-lt"/>
              </a:rPr>
              <a:t>SOAP Notes</a:t>
            </a:r>
            <a:endParaRPr lang="en-GB"/>
          </a:p>
          <a:p>
            <a:pPr lvl="1"/>
            <a:r>
              <a:rPr lang="en-GB">
                <a:ea typeface="+mn-lt"/>
                <a:cs typeface="+mn-lt"/>
              </a:rPr>
              <a:t>Subjective</a:t>
            </a:r>
            <a:endParaRPr lang="en-GB"/>
          </a:p>
          <a:p>
            <a:pPr lvl="1"/>
            <a:r>
              <a:rPr lang="en-GB">
                <a:ea typeface="+mn-lt"/>
                <a:cs typeface="+mn-lt"/>
              </a:rPr>
              <a:t>Objective</a:t>
            </a:r>
            <a:endParaRPr lang="en-GB"/>
          </a:p>
          <a:p>
            <a:pPr lvl="1"/>
            <a:r>
              <a:rPr lang="en-GB">
                <a:ea typeface="+mn-lt"/>
                <a:cs typeface="+mn-lt"/>
              </a:rPr>
              <a:t>Assessment</a:t>
            </a:r>
            <a:endParaRPr lang="en-GB"/>
          </a:p>
          <a:p>
            <a:pPr lvl="1"/>
            <a:r>
              <a:rPr lang="en-GB">
                <a:ea typeface="+mn-lt"/>
                <a:cs typeface="+mn-lt"/>
              </a:rPr>
              <a:t>Plan</a:t>
            </a:r>
            <a:endParaRPr lang="en-GB"/>
          </a:p>
          <a:p>
            <a:r>
              <a:rPr lang="en-GB">
                <a:ea typeface="+mn-lt"/>
                <a:cs typeface="+mn-lt"/>
              </a:rPr>
              <a:t>Follow-up visit notes</a:t>
            </a:r>
            <a:endParaRPr lang="en-GB"/>
          </a:p>
          <a:p>
            <a:r>
              <a:rPr lang="en-GB">
                <a:ea typeface="+mn-lt"/>
                <a:cs typeface="+mn-lt"/>
              </a:rPr>
              <a:t>Progress tracking reports</a:t>
            </a:r>
            <a:endParaRPr lang="en-GB"/>
          </a:p>
          <a:p>
            <a:r>
              <a:rPr lang="en-GB">
                <a:ea typeface="+mn-lt"/>
                <a:cs typeface="+mn-lt"/>
              </a:rPr>
              <a:t>Discharge summaries</a:t>
            </a:r>
            <a:endParaRPr lang="en-GB"/>
          </a:p>
          <a:p>
            <a:pPr marL="0" indent="0">
              <a:buNone/>
            </a:pPr>
            <a:endParaRPr lang="en-GB"/>
          </a:p>
          <a:p>
            <a:pPr marL="0" indent="0">
              <a:buNone/>
            </a:pPr>
            <a:r>
              <a:rPr lang="en-GB" b="1"/>
              <a:t>Value to Clinicians</a:t>
            </a:r>
            <a:endParaRPr lang="en-GB"/>
          </a:p>
          <a:p>
            <a:r>
              <a:rPr lang="en-GB" b="1">
                <a:ea typeface="+mn-lt"/>
                <a:cs typeface="+mn-lt"/>
              </a:rPr>
              <a:t>Significantly reduces manual typing time</a:t>
            </a:r>
            <a:r>
              <a:rPr lang="en-GB">
                <a:ea typeface="+mn-lt"/>
                <a:cs typeface="+mn-lt"/>
              </a:rPr>
              <a:t>, allowing providers to spend more time on patient care.</a:t>
            </a:r>
            <a:endParaRPr lang="en-GB"/>
          </a:p>
          <a:p>
            <a:r>
              <a:rPr lang="en-GB">
                <a:ea typeface="+mn-lt"/>
                <a:cs typeface="+mn-lt"/>
              </a:rPr>
              <a:t>Standardizes clinical language, ensuring documentation quality.</a:t>
            </a:r>
            <a:endParaRPr lang="en-GB"/>
          </a:p>
          <a:p>
            <a:r>
              <a:rPr lang="en-GB">
                <a:ea typeface="+mn-lt"/>
                <a:cs typeface="+mn-lt"/>
              </a:rPr>
              <a:t>Integrates into EHR/EMR systems for seamless workflow.</a:t>
            </a:r>
            <a:endParaRPr lang="en-GB"/>
          </a:p>
          <a:p>
            <a:r>
              <a:rPr lang="en-GB">
                <a:ea typeface="+mn-lt"/>
                <a:cs typeface="+mn-lt"/>
              </a:rPr>
              <a:t>Generates clear audit trail and improves medico-legal compliance.</a:t>
            </a:r>
            <a:endParaRPr lang="en-GB"/>
          </a:p>
        </p:txBody>
      </p:sp>
      <p:sp>
        <p:nvSpPr>
          <p:cNvPr id="5" name="TextBox 4">
            <a:extLst>
              <a:ext uri="{FF2B5EF4-FFF2-40B4-BE49-F238E27FC236}">
                <a16:creationId xmlns:a16="http://schemas.microsoft.com/office/drawing/2014/main" id="{CFFE2873-9B31-EFE2-F6BF-43DAE3C63580}"/>
              </a:ext>
            </a:extLst>
          </p:cNvPr>
          <p:cNvSpPr txBox="1"/>
          <p:nvPr/>
        </p:nvSpPr>
        <p:spPr>
          <a:xfrm>
            <a:off x="116938" y="137259"/>
            <a:ext cx="1309683" cy="369332"/>
          </a:xfrm>
          <a:prstGeom prst="rect">
            <a:avLst/>
          </a:prstGeom>
          <a:solidFill>
            <a:srgbClr val="002060"/>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FFFF"/>
                </a:solidFill>
              </a:rPr>
              <a:t>Use Case 5</a:t>
            </a:r>
          </a:p>
        </p:txBody>
      </p:sp>
    </p:spTree>
    <p:extLst>
      <p:ext uri="{BB962C8B-B14F-4D97-AF65-F5344CB8AC3E}">
        <p14:creationId xmlns:p14="http://schemas.microsoft.com/office/powerpoint/2010/main" val="41194707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89C2B-9C90-3D09-9F7E-96F34E135E6D}"/>
              </a:ext>
            </a:extLst>
          </p:cNvPr>
          <p:cNvSpPr>
            <a:spLocks noGrp="1"/>
          </p:cNvSpPr>
          <p:nvPr>
            <p:ph type="title"/>
          </p:nvPr>
        </p:nvSpPr>
        <p:spPr/>
        <p:txBody>
          <a:bodyPr>
            <a:normAutofit/>
          </a:bodyPr>
          <a:lstStyle/>
          <a:p>
            <a:pPr algn="ctr"/>
            <a:r>
              <a:rPr lang="en-GB">
                <a:ea typeface="+mj-lt"/>
                <a:cs typeface="+mj-lt"/>
              </a:rPr>
              <a:t>AI Triage Assistant</a:t>
            </a:r>
            <a:br>
              <a:rPr lang="en-GB">
                <a:ea typeface="+mj-lt"/>
                <a:cs typeface="+mj-lt"/>
              </a:rPr>
            </a:br>
            <a:r>
              <a:rPr lang="en-GB" sz="1500">
                <a:ea typeface="+mj-lt"/>
                <a:cs typeface="+mj-lt"/>
              </a:rPr>
              <a:t>Automatically prioritize wound cases in the backend based on severity and infection risk. Doctors can review urgent cases first</a:t>
            </a:r>
            <a:endParaRPr lang="en-US" sz="1500"/>
          </a:p>
        </p:txBody>
      </p:sp>
      <p:sp>
        <p:nvSpPr>
          <p:cNvPr id="3" name="Content Placeholder 2">
            <a:extLst>
              <a:ext uri="{FF2B5EF4-FFF2-40B4-BE49-F238E27FC236}">
                <a16:creationId xmlns:a16="http://schemas.microsoft.com/office/drawing/2014/main" id="{60C4BA2F-B103-6284-AC9F-DF432E15ABC7}"/>
              </a:ext>
            </a:extLst>
          </p:cNvPr>
          <p:cNvSpPr>
            <a:spLocks noGrp="1"/>
          </p:cNvSpPr>
          <p:nvPr>
            <p:ph sz="half" idx="1"/>
          </p:nvPr>
        </p:nvSpPr>
        <p:spPr>
          <a:xfrm>
            <a:off x="838200" y="1683385"/>
            <a:ext cx="5181600" cy="4351338"/>
          </a:xfrm>
        </p:spPr>
        <p:txBody>
          <a:bodyPr vert="horz" lIns="91440" tIns="45720" rIns="91440" bIns="45720" rtlCol="0" anchor="t">
            <a:noAutofit/>
          </a:bodyPr>
          <a:lstStyle/>
          <a:p>
            <a:pPr marL="0" indent="0">
              <a:buNone/>
            </a:pPr>
            <a:r>
              <a:rPr lang="en-GB" sz="1600" b="1"/>
              <a:t>How Triage Works</a:t>
            </a:r>
            <a:endParaRPr lang="en-GB" sz="1600"/>
          </a:p>
          <a:p>
            <a:pPr marL="0" indent="0">
              <a:buNone/>
            </a:pPr>
            <a:r>
              <a:rPr lang="en-GB" sz="1600">
                <a:ea typeface="+mn-lt"/>
                <a:cs typeface="+mn-lt"/>
              </a:rPr>
              <a:t>The AI scores each case based on:</a:t>
            </a:r>
            <a:endParaRPr lang="en-GB" sz="1600"/>
          </a:p>
          <a:p>
            <a:r>
              <a:rPr lang="en-GB" sz="1600">
                <a:ea typeface="+mn-lt"/>
                <a:cs typeface="+mn-lt"/>
              </a:rPr>
              <a:t>Tissue health</a:t>
            </a:r>
            <a:endParaRPr lang="en-GB" sz="1600"/>
          </a:p>
          <a:p>
            <a:r>
              <a:rPr lang="en-GB" sz="1600">
                <a:ea typeface="+mn-lt"/>
                <a:cs typeface="+mn-lt"/>
              </a:rPr>
              <a:t>Signs of infection (</a:t>
            </a:r>
            <a:r>
              <a:rPr lang="en-GB" sz="1600" err="1">
                <a:ea typeface="+mn-lt"/>
                <a:cs typeface="+mn-lt"/>
              </a:rPr>
              <a:t>color</a:t>
            </a:r>
            <a:r>
              <a:rPr lang="en-GB" sz="1600">
                <a:ea typeface="+mn-lt"/>
                <a:cs typeface="+mn-lt"/>
              </a:rPr>
              <a:t>, exudate, swelling, heat, </a:t>
            </a:r>
            <a:r>
              <a:rPr lang="en-GB" sz="1600" err="1">
                <a:ea typeface="+mn-lt"/>
                <a:cs typeface="+mn-lt"/>
              </a:rPr>
              <a:t>odor</a:t>
            </a:r>
            <a:r>
              <a:rPr lang="en-GB" sz="1600">
                <a:ea typeface="+mn-lt"/>
                <a:cs typeface="+mn-lt"/>
              </a:rPr>
              <a:t>, etc.)</a:t>
            </a:r>
            <a:endParaRPr lang="en-GB" sz="1600"/>
          </a:p>
          <a:p>
            <a:r>
              <a:rPr lang="en-GB" sz="1600">
                <a:ea typeface="+mn-lt"/>
                <a:cs typeface="+mn-lt"/>
              </a:rPr>
              <a:t>Healing trend over time</a:t>
            </a:r>
            <a:endParaRPr lang="en-GB" sz="1600"/>
          </a:p>
          <a:p>
            <a:r>
              <a:rPr lang="en-GB" sz="1600">
                <a:ea typeface="+mn-lt"/>
                <a:cs typeface="+mn-lt"/>
              </a:rPr>
              <a:t>Patient comorbidities and medical alerts</a:t>
            </a:r>
            <a:endParaRPr lang="en-GB" sz="1600"/>
          </a:p>
          <a:p>
            <a:pPr marL="0" indent="0">
              <a:buNone/>
            </a:pPr>
            <a:r>
              <a:rPr lang="en-GB" sz="1600" b="1"/>
              <a:t>Output</a:t>
            </a:r>
            <a:endParaRPr lang="en-GB" sz="1600"/>
          </a:p>
          <a:p>
            <a:pPr marL="0" indent="0">
              <a:buNone/>
            </a:pPr>
            <a:r>
              <a:rPr lang="en-GB" sz="1600">
                <a:ea typeface="+mn-lt"/>
                <a:cs typeface="+mn-lt"/>
              </a:rPr>
              <a:t>Cases are automatically flagged with categories like:</a:t>
            </a:r>
            <a:endParaRPr lang="en-GB" sz="1600"/>
          </a:p>
          <a:p>
            <a:r>
              <a:rPr lang="en-GB" sz="1600" b="1">
                <a:ea typeface="+mn-lt"/>
                <a:cs typeface="+mn-lt"/>
              </a:rPr>
              <a:t>High Priority (Review Immediately)</a:t>
            </a:r>
            <a:endParaRPr lang="en-GB" sz="1600"/>
          </a:p>
          <a:p>
            <a:r>
              <a:rPr lang="en-GB" sz="1600" b="1">
                <a:ea typeface="+mn-lt"/>
                <a:cs typeface="+mn-lt"/>
              </a:rPr>
              <a:t>Likely Infection</a:t>
            </a:r>
            <a:endParaRPr lang="en-GB" sz="1600"/>
          </a:p>
          <a:p>
            <a:r>
              <a:rPr lang="en-GB" sz="1600" b="1">
                <a:ea typeface="+mn-lt"/>
                <a:cs typeface="+mn-lt"/>
              </a:rPr>
              <a:t>Deteriorating Wound</a:t>
            </a:r>
            <a:endParaRPr lang="en-GB" sz="1600"/>
          </a:p>
          <a:p>
            <a:r>
              <a:rPr lang="en-GB" sz="1600" b="1">
                <a:ea typeface="+mn-lt"/>
                <a:cs typeface="+mn-lt"/>
              </a:rPr>
              <a:t>Stable / Improving</a:t>
            </a:r>
            <a:endParaRPr lang="en-GB" sz="1600"/>
          </a:p>
        </p:txBody>
      </p:sp>
      <p:sp>
        <p:nvSpPr>
          <p:cNvPr id="4" name="Content Placeholder 3">
            <a:extLst>
              <a:ext uri="{FF2B5EF4-FFF2-40B4-BE49-F238E27FC236}">
                <a16:creationId xmlns:a16="http://schemas.microsoft.com/office/drawing/2014/main" id="{83BDE401-6768-0A8B-8F89-86928BED143C}"/>
              </a:ext>
            </a:extLst>
          </p:cNvPr>
          <p:cNvSpPr>
            <a:spLocks noGrp="1"/>
          </p:cNvSpPr>
          <p:nvPr>
            <p:ph sz="half" idx="2"/>
          </p:nvPr>
        </p:nvSpPr>
        <p:spPr>
          <a:xfrm>
            <a:off x="6182360" y="1683385"/>
            <a:ext cx="5181600" cy="4351338"/>
          </a:xfrm>
        </p:spPr>
        <p:txBody>
          <a:bodyPr vert="horz" lIns="91440" tIns="45720" rIns="91440" bIns="45720" rtlCol="0" anchor="t">
            <a:normAutofit/>
          </a:bodyPr>
          <a:lstStyle/>
          <a:p>
            <a:pPr marL="0" indent="0">
              <a:buNone/>
            </a:pPr>
            <a:r>
              <a:rPr lang="en-GB" sz="1600" b="1"/>
              <a:t>Clinical Benefits</a:t>
            </a:r>
            <a:endParaRPr lang="en-GB" sz="1600"/>
          </a:p>
          <a:p>
            <a:r>
              <a:rPr lang="en-GB" sz="1600" b="1">
                <a:ea typeface="+mn-lt"/>
                <a:cs typeface="+mn-lt"/>
              </a:rPr>
              <a:t>Doctors can review urgent cases first</a:t>
            </a:r>
            <a:r>
              <a:rPr lang="en-GB" sz="1600">
                <a:ea typeface="+mn-lt"/>
                <a:cs typeface="+mn-lt"/>
              </a:rPr>
              <a:t>, even in large patient populations.</a:t>
            </a:r>
            <a:endParaRPr lang="en-GB" sz="1600"/>
          </a:p>
          <a:p>
            <a:r>
              <a:rPr lang="en-GB" sz="1600">
                <a:ea typeface="+mn-lt"/>
                <a:cs typeface="+mn-lt"/>
              </a:rPr>
              <a:t>Reduces delays in treatment that may otherwise result in:</a:t>
            </a:r>
            <a:endParaRPr lang="en-GB" sz="1600"/>
          </a:p>
          <a:p>
            <a:pPr lvl="1"/>
            <a:r>
              <a:rPr lang="en-GB" sz="1600">
                <a:ea typeface="+mn-lt"/>
                <a:cs typeface="+mn-lt"/>
              </a:rPr>
              <a:t>Hospitalization</a:t>
            </a:r>
            <a:endParaRPr lang="en-GB" sz="1600"/>
          </a:p>
          <a:p>
            <a:pPr lvl="1"/>
            <a:r>
              <a:rPr lang="en-GB" sz="1600">
                <a:ea typeface="+mn-lt"/>
                <a:cs typeface="+mn-lt"/>
              </a:rPr>
              <a:t>Amputation</a:t>
            </a:r>
            <a:endParaRPr lang="en-GB" sz="1600"/>
          </a:p>
          <a:p>
            <a:pPr lvl="1"/>
            <a:r>
              <a:rPr lang="en-GB" sz="1600">
                <a:ea typeface="+mn-lt"/>
                <a:cs typeface="+mn-lt"/>
              </a:rPr>
              <a:t>Serious infection</a:t>
            </a:r>
            <a:endParaRPr lang="en-GB" sz="1600"/>
          </a:p>
          <a:p>
            <a:r>
              <a:rPr lang="en-GB" sz="1600">
                <a:ea typeface="+mn-lt"/>
                <a:cs typeface="+mn-lt"/>
              </a:rPr>
              <a:t>Helps remote healthcare models (telemedicine, community nursing, home care) function reliably and safely.</a:t>
            </a:r>
            <a:endParaRPr lang="en-GB" sz="1600"/>
          </a:p>
          <a:p>
            <a:endParaRPr lang="en-GB" sz="1600"/>
          </a:p>
        </p:txBody>
      </p:sp>
      <p:sp>
        <p:nvSpPr>
          <p:cNvPr id="6" name="TextBox 5">
            <a:extLst>
              <a:ext uri="{FF2B5EF4-FFF2-40B4-BE49-F238E27FC236}">
                <a16:creationId xmlns:a16="http://schemas.microsoft.com/office/drawing/2014/main" id="{9C59D9F6-7FD4-EE2D-06CB-7EDE0CE615E7}"/>
              </a:ext>
            </a:extLst>
          </p:cNvPr>
          <p:cNvSpPr txBox="1"/>
          <p:nvPr/>
        </p:nvSpPr>
        <p:spPr>
          <a:xfrm>
            <a:off x="116938" y="137259"/>
            <a:ext cx="1309683" cy="369332"/>
          </a:xfrm>
          <a:prstGeom prst="rect">
            <a:avLst/>
          </a:prstGeom>
          <a:solidFill>
            <a:srgbClr val="002060"/>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FFFFFF"/>
                </a:solidFill>
              </a:rPr>
              <a:t>Use Case 6</a:t>
            </a:r>
          </a:p>
        </p:txBody>
      </p:sp>
    </p:spTree>
    <p:extLst>
      <p:ext uri="{BB962C8B-B14F-4D97-AF65-F5344CB8AC3E}">
        <p14:creationId xmlns:p14="http://schemas.microsoft.com/office/powerpoint/2010/main" val="2679583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6B081B4-6E1A-AF2D-3C5A-93F4596D4351}"/>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01FE3278-7631-AD58-8B09-CCD54BAE8B0A}"/>
              </a:ext>
            </a:extLst>
          </p:cNvPr>
          <p:cNvSpPr/>
          <p:nvPr/>
        </p:nvSpPr>
        <p:spPr>
          <a:xfrm>
            <a:off x="643467" y="2294820"/>
            <a:ext cx="10905066" cy="2268359"/>
          </a:xfrm>
          <a:prstGeom prst="rect">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F6DF868E-1C3B-FB7D-3048-52395C7112B4}"/>
              </a:ext>
            </a:extLst>
          </p:cNvPr>
          <p:cNvSpPr/>
          <p:nvPr/>
        </p:nvSpPr>
        <p:spPr>
          <a:xfrm>
            <a:off x="808625" y="2440815"/>
            <a:ext cx="10573386" cy="1964446"/>
          </a:xfrm>
          <a:prstGeom prst="rect">
            <a:avLst/>
          </a:prstGeom>
          <a:solidFill>
            <a:schemeClr val="bg1"/>
          </a:solidFill>
          <a:ln w="2857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37330CCF-D66D-6EAE-7606-BB2C85F8B383}"/>
              </a:ext>
            </a:extLst>
          </p:cNvPr>
          <p:cNvSpPr txBox="1"/>
          <p:nvPr/>
        </p:nvSpPr>
        <p:spPr>
          <a:xfrm>
            <a:off x="1034890" y="2501599"/>
            <a:ext cx="10127577" cy="18620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684937">
              <a:spcAft>
                <a:spcPts val="584"/>
              </a:spcAft>
            </a:pPr>
            <a:r>
              <a:rPr lang="en-GB" sz="2300">
                <a:solidFill>
                  <a:srgbClr val="002060"/>
                </a:solidFill>
                <a:ea typeface="+mn-lt"/>
                <a:cs typeface="+mn-lt"/>
              </a:rPr>
              <a:t>             The </a:t>
            </a:r>
            <a:r>
              <a:rPr lang="en-GB" sz="2300" kern="1200">
                <a:solidFill>
                  <a:srgbClr val="002060"/>
                </a:solidFill>
                <a:ea typeface="+mn-lt"/>
                <a:cs typeface="+mn-lt"/>
              </a:rPr>
              <a:t>Wound </a:t>
            </a:r>
            <a:r>
              <a:rPr lang="en-GB" sz="2300">
                <a:solidFill>
                  <a:srgbClr val="002060"/>
                </a:solidFill>
                <a:ea typeface="+mn-lt"/>
                <a:cs typeface="+mn-lt"/>
              </a:rPr>
              <a:t>Care </a:t>
            </a:r>
            <a:r>
              <a:rPr lang="en-GB" sz="2300" kern="1200">
                <a:solidFill>
                  <a:srgbClr val="002060"/>
                </a:solidFill>
                <a:ea typeface="+mn-lt"/>
                <a:cs typeface="+mn-lt"/>
              </a:rPr>
              <a:t>Management</a:t>
            </a:r>
            <a:r>
              <a:rPr lang="en-GB" sz="2300">
                <a:solidFill>
                  <a:srgbClr val="002060"/>
                </a:solidFill>
                <a:ea typeface="+mn-lt"/>
                <a:cs typeface="+mn-lt"/>
              </a:rPr>
              <a:t> System is a comprehensive mobile and web-based platform designed to streamline wound monitoring, treatment, and patient care for healthcare professionals. This solution enables clinicians to efficiently track wound healing progress, securely upload and store wound images, and maintain real-time patient records for accurate assessments.</a:t>
            </a:r>
            <a:endParaRPr lang="en-US">
              <a:solidFill>
                <a:srgbClr val="002060"/>
              </a:solidFill>
              <a:ea typeface="Calibri"/>
              <a:cs typeface="Calibri"/>
            </a:endParaRPr>
          </a:p>
        </p:txBody>
      </p:sp>
      <p:sp>
        <p:nvSpPr>
          <p:cNvPr id="8" name="TextBox 7">
            <a:extLst>
              <a:ext uri="{FF2B5EF4-FFF2-40B4-BE49-F238E27FC236}">
                <a16:creationId xmlns:a16="http://schemas.microsoft.com/office/drawing/2014/main" id="{C211FFE8-69A2-CC1F-D44A-8ADC0F954199}"/>
              </a:ext>
            </a:extLst>
          </p:cNvPr>
          <p:cNvSpPr txBox="1"/>
          <p:nvPr/>
        </p:nvSpPr>
        <p:spPr>
          <a:xfrm>
            <a:off x="642273" y="1179205"/>
            <a:ext cx="5278820" cy="830997"/>
          </a:xfrm>
          <a:prstGeom prst="rect">
            <a:avLst/>
          </a:prstGeom>
          <a:solidFill>
            <a:srgbClr val="002060"/>
          </a:solidFill>
          <a:ln>
            <a:no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4800">
                <a:solidFill>
                  <a:srgbClr val="FFFFFF"/>
                </a:solidFill>
                <a:ea typeface="+mn-lt"/>
                <a:cs typeface="+mn-lt"/>
              </a:rPr>
              <a:t>Project Description</a:t>
            </a:r>
            <a:endParaRPr lang="en-US" sz="4800">
              <a:solidFill>
                <a:srgbClr val="FFFFFF"/>
              </a:solidFill>
            </a:endParaRPr>
          </a:p>
        </p:txBody>
      </p:sp>
    </p:spTree>
    <p:extLst>
      <p:ext uri="{BB962C8B-B14F-4D97-AF65-F5344CB8AC3E}">
        <p14:creationId xmlns:p14="http://schemas.microsoft.com/office/powerpoint/2010/main" val="4160645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6" name="Diagram 105">
            <a:extLst>
              <a:ext uri="{FF2B5EF4-FFF2-40B4-BE49-F238E27FC236}">
                <a16:creationId xmlns:a16="http://schemas.microsoft.com/office/drawing/2014/main" id="{BA02CBC4-0232-2468-A12F-E26A9C3DB689}"/>
              </a:ext>
            </a:extLst>
          </p:cNvPr>
          <p:cNvGraphicFramePr/>
          <p:nvPr/>
        </p:nvGraphicFramePr>
        <p:xfrm>
          <a:off x="124495" y="230012"/>
          <a:ext cx="11939942" cy="74430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990" name="Rectangle: Rounded Corners 1989">
            <a:extLst>
              <a:ext uri="{FF2B5EF4-FFF2-40B4-BE49-F238E27FC236}">
                <a16:creationId xmlns:a16="http://schemas.microsoft.com/office/drawing/2014/main" id="{44FD6D42-3502-A087-A22F-06DBED503E0A}"/>
              </a:ext>
            </a:extLst>
          </p:cNvPr>
          <p:cNvSpPr/>
          <p:nvPr/>
        </p:nvSpPr>
        <p:spPr>
          <a:xfrm>
            <a:off x="3838139" y="783873"/>
            <a:ext cx="3878253" cy="658043"/>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3" name="Arrow: Right 1962">
            <a:extLst>
              <a:ext uri="{FF2B5EF4-FFF2-40B4-BE49-F238E27FC236}">
                <a16:creationId xmlns:a16="http://schemas.microsoft.com/office/drawing/2014/main" id="{D52BB13F-E3F8-6BFF-81BB-B703D146F7FC}"/>
              </a:ext>
            </a:extLst>
          </p:cNvPr>
          <p:cNvSpPr/>
          <p:nvPr/>
        </p:nvSpPr>
        <p:spPr>
          <a:xfrm>
            <a:off x="7040543" y="2730178"/>
            <a:ext cx="619103" cy="308020"/>
          </a:xfrm>
          <a:prstGeom prs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9" name="TextBox 1988">
            <a:extLst>
              <a:ext uri="{FF2B5EF4-FFF2-40B4-BE49-F238E27FC236}">
                <a16:creationId xmlns:a16="http://schemas.microsoft.com/office/drawing/2014/main" id="{F5D7D52F-0D4E-7769-7D95-7AC7FBD53E21}"/>
              </a:ext>
            </a:extLst>
          </p:cNvPr>
          <p:cNvSpPr txBox="1"/>
          <p:nvPr/>
        </p:nvSpPr>
        <p:spPr>
          <a:xfrm>
            <a:off x="3876829" y="854378"/>
            <a:ext cx="378085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solidFill>
                  <a:schemeClr val="bg1"/>
                </a:solidFill>
                <a:ea typeface="Calibri"/>
                <a:cs typeface="Calibri"/>
              </a:rPr>
              <a:t>Application workflow</a:t>
            </a:r>
          </a:p>
        </p:txBody>
      </p:sp>
      <p:sp>
        <p:nvSpPr>
          <p:cNvPr id="2183" name="Arrow: Right 2182">
            <a:extLst>
              <a:ext uri="{FF2B5EF4-FFF2-40B4-BE49-F238E27FC236}">
                <a16:creationId xmlns:a16="http://schemas.microsoft.com/office/drawing/2014/main" id="{93AA9C43-40E2-FD98-3701-DB1F4688D747}"/>
              </a:ext>
            </a:extLst>
          </p:cNvPr>
          <p:cNvSpPr/>
          <p:nvPr/>
        </p:nvSpPr>
        <p:spPr>
          <a:xfrm>
            <a:off x="4556214" y="2730178"/>
            <a:ext cx="619103" cy="308020"/>
          </a:xfrm>
          <a:prstGeom prs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4" name="Arrow: Right 2183">
            <a:extLst>
              <a:ext uri="{FF2B5EF4-FFF2-40B4-BE49-F238E27FC236}">
                <a16:creationId xmlns:a16="http://schemas.microsoft.com/office/drawing/2014/main" id="{C3DC76E4-7362-B31C-AC98-14E29440381E}"/>
              </a:ext>
            </a:extLst>
          </p:cNvPr>
          <p:cNvSpPr/>
          <p:nvPr/>
        </p:nvSpPr>
        <p:spPr>
          <a:xfrm>
            <a:off x="2030132" y="2730178"/>
            <a:ext cx="619103" cy="308020"/>
          </a:xfrm>
          <a:prstGeom prs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5" name="Arrow: Right 2184">
            <a:extLst>
              <a:ext uri="{FF2B5EF4-FFF2-40B4-BE49-F238E27FC236}">
                <a16:creationId xmlns:a16="http://schemas.microsoft.com/office/drawing/2014/main" id="{4DF9D5A4-B1B7-A23E-C43D-A3A356072823}"/>
              </a:ext>
            </a:extLst>
          </p:cNvPr>
          <p:cNvSpPr/>
          <p:nvPr/>
        </p:nvSpPr>
        <p:spPr>
          <a:xfrm>
            <a:off x="9535310" y="2730178"/>
            <a:ext cx="619103" cy="308020"/>
          </a:xfrm>
          <a:prstGeom prs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9337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53" name="Rectangle 52">
            <a:extLst>
              <a:ext uri="{FF2B5EF4-FFF2-40B4-BE49-F238E27FC236}">
                <a16:creationId xmlns:a16="http://schemas.microsoft.com/office/drawing/2014/main" id="{5428AC11-BFDF-42EF-80FF-717BBF909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8628" y="1408629"/>
            <a:ext cx="6858000"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2CC56AF6-38E4-490B-8E2B-1A1037B4ED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832"/>
            <a:ext cx="4355594" cy="404074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2339A6F5-AD6A-4D80-8AD9-6290D13AC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513"/>
            <a:ext cx="6857572" cy="3581401"/>
          </a:xfrm>
          <a:prstGeom prst="rect">
            <a:avLst/>
          </a:prstGeom>
          <a:gradFill>
            <a:gsLst>
              <a:gs pos="0">
                <a:srgbClr val="000000">
                  <a:alpha val="61000"/>
                </a:srgbClr>
              </a:gs>
              <a:gs pos="95000">
                <a:schemeClr val="accent5">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FFE77D-0D76-CD1F-0C08-9133F32A26B0}"/>
              </a:ext>
            </a:extLst>
          </p:cNvPr>
          <p:cNvSpPr>
            <a:spLocks noGrp="1"/>
          </p:cNvSpPr>
          <p:nvPr>
            <p:ph type="title"/>
          </p:nvPr>
        </p:nvSpPr>
        <p:spPr>
          <a:xfrm>
            <a:off x="660042" y="2945176"/>
            <a:ext cx="2878688" cy="2757975"/>
          </a:xfrm>
        </p:spPr>
        <p:txBody>
          <a:bodyPr vert="horz" lIns="91440" tIns="45720" rIns="91440" bIns="45720" rtlCol="0" anchor="t">
            <a:normAutofit/>
          </a:bodyPr>
          <a:lstStyle/>
          <a:p>
            <a:r>
              <a:rPr lang="en-US" sz="4000" b="1">
                <a:solidFill>
                  <a:srgbClr val="FFFFFF"/>
                </a:solidFill>
              </a:rPr>
              <a:t>Anatomic Location</a:t>
            </a:r>
          </a:p>
        </p:txBody>
      </p:sp>
      <p:pic>
        <p:nvPicPr>
          <p:cNvPr id="4" name="Content Placeholder 3" descr="A screenshot of a cellphone&#10;&#10;AI-generated content may be incorrect.">
            <a:extLst>
              <a:ext uri="{FF2B5EF4-FFF2-40B4-BE49-F238E27FC236}">
                <a16:creationId xmlns:a16="http://schemas.microsoft.com/office/drawing/2014/main" id="{CE6029A8-0BA8-83EB-064E-9A066A8DB57C}"/>
              </a:ext>
            </a:extLst>
          </p:cNvPr>
          <p:cNvPicPr>
            <a:picLocks noChangeAspect="1"/>
          </p:cNvPicPr>
          <p:nvPr/>
        </p:nvPicPr>
        <p:blipFill>
          <a:blip r:embed="rId2"/>
          <a:stretch>
            <a:fillRect/>
          </a:stretch>
        </p:blipFill>
        <p:spPr>
          <a:xfrm>
            <a:off x="5076717" y="736370"/>
            <a:ext cx="2544412" cy="5385001"/>
          </a:xfrm>
          <a:prstGeom prst="rect">
            <a:avLst/>
          </a:prstGeom>
        </p:spPr>
      </p:pic>
      <p:pic>
        <p:nvPicPr>
          <p:cNvPr id="5" name="Picture 4">
            <a:extLst>
              <a:ext uri="{FF2B5EF4-FFF2-40B4-BE49-F238E27FC236}">
                <a16:creationId xmlns:a16="http://schemas.microsoft.com/office/drawing/2014/main" id="{DBEBC63C-1976-D6E7-F3A7-ABA20B0979CD}"/>
              </a:ext>
            </a:extLst>
          </p:cNvPr>
          <p:cNvPicPr>
            <a:picLocks noChangeAspect="1"/>
          </p:cNvPicPr>
          <p:nvPr/>
        </p:nvPicPr>
        <p:blipFill>
          <a:blip r:embed="rId3"/>
          <a:stretch>
            <a:fillRect/>
          </a:stretch>
        </p:blipFill>
        <p:spPr>
          <a:xfrm>
            <a:off x="8565133" y="736370"/>
            <a:ext cx="2544535" cy="5385262"/>
          </a:xfrm>
          <a:prstGeom prst="rect">
            <a:avLst/>
          </a:prstGeom>
        </p:spPr>
      </p:pic>
      <p:sp>
        <p:nvSpPr>
          <p:cNvPr id="6" name="TextBox 5">
            <a:extLst>
              <a:ext uri="{FF2B5EF4-FFF2-40B4-BE49-F238E27FC236}">
                <a16:creationId xmlns:a16="http://schemas.microsoft.com/office/drawing/2014/main" id="{EB8BF497-732D-6521-5D80-4CCB7C9A5BD1}"/>
              </a:ext>
            </a:extLst>
          </p:cNvPr>
          <p:cNvSpPr txBox="1"/>
          <p:nvPr/>
        </p:nvSpPr>
        <p:spPr>
          <a:xfrm>
            <a:off x="5898786" y="365295"/>
            <a:ext cx="90974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a:t>Step 1</a:t>
            </a:r>
          </a:p>
        </p:txBody>
      </p:sp>
      <p:sp>
        <p:nvSpPr>
          <p:cNvPr id="7" name="TextBox 6">
            <a:extLst>
              <a:ext uri="{FF2B5EF4-FFF2-40B4-BE49-F238E27FC236}">
                <a16:creationId xmlns:a16="http://schemas.microsoft.com/office/drawing/2014/main" id="{6176A909-F568-CB4F-160B-C14CEE3E2F50}"/>
              </a:ext>
            </a:extLst>
          </p:cNvPr>
          <p:cNvSpPr txBox="1"/>
          <p:nvPr/>
        </p:nvSpPr>
        <p:spPr>
          <a:xfrm>
            <a:off x="9466331" y="365295"/>
            <a:ext cx="90974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a:t>Step 2</a:t>
            </a:r>
          </a:p>
        </p:txBody>
      </p:sp>
      <p:sp>
        <p:nvSpPr>
          <p:cNvPr id="3" name="TextBox 2">
            <a:extLst>
              <a:ext uri="{FF2B5EF4-FFF2-40B4-BE49-F238E27FC236}">
                <a16:creationId xmlns:a16="http://schemas.microsoft.com/office/drawing/2014/main" id="{83A93A5A-D036-ACEB-B238-6F28CA52D7C2}"/>
              </a:ext>
            </a:extLst>
          </p:cNvPr>
          <p:cNvSpPr txBox="1"/>
          <p:nvPr/>
        </p:nvSpPr>
        <p:spPr>
          <a:xfrm>
            <a:off x="142925" y="103946"/>
            <a:ext cx="1357650" cy="369332"/>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002060"/>
                </a:solidFill>
              </a:rPr>
              <a:t>Use case 1</a:t>
            </a:r>
          </a:p>
        </p:txBody>
      </p:sp>
    </p:spTree>
    <p:extLst>
      <p:ext uri="{BB962C8B-B14F-4D97-AF65-F5344CB8AC3E}">
        <p14:creationId xmlns:p14="http://schemas.microsoft.com/office/powerpoint/2010/main" val="3410714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7FCD6-E616-5CEC-751B-D8084B8BBD5E}"/>
              </a:ext>
            </a:extLst>
          </p:cNvPr>
          <p:cNvSpPr>
            <a:spLocks noGrp="1"/>
          </p:cNvSpPr>
          <p:nvPr>
            <p:ph type="title"/>
          </p:nvPr>
        </p:nvSpPr>
        <p:spPr/>
        <p:txBody>
          <a:bodyPr/>
          <a:lstStyle/>
          <a:p>
            <a:r>
              <a:rPr lang="en-GB" b="1">
                <a:ea typeface="+mj-lt"/>
                <a:cs typeface="+mj-lt"/>
              </a:rPr>
              <a:t>3D human body model</a:t>
            </a:r>
            <a:r>
              <a:rPr lang="en-GB">
                <a:ea typeface="+mj-lt"/>
                <a:cs typeface="+mj-lt"/>
              </a:rPr>
              <a:t> </a:t>
            </a:r>
            <a:endParaRPr lang="en-US">
              <a:ea typeface="+mj-lt"/>
              <a:cs typeface="+mj-lt"/>
            </a:endParaRPr>
          </a:p>
        </p:txBody>
      </p:sp>
      <p:sp>
        <p:nvSpPr>
          <p:cNvPr id="3" name="Content Placeholder 2">
            <a:extLst>
              <a:ext uri="{FF2B5EF4-FFF2-40B4-BE49-F238E27FC236}">
                <a16:creationId xmlns:a16="http://schemas.microsoft.com/office/drawing/2014/main" id="{D9E02701-37C5-3FF6-C185-A1149CAA847C}"/>
              </a:ext>
            </a:extLst>
          </p:cNvPr>
          <p:cNvSpPr>
            <a:spLocks noGrp="1"/>
          </p:cNvSpPr>
          <p:nvPr>
            <p:ph idx="1"/>
          </p:nvPr>
        </p:nvSpPr>
        <p:spPr/>
        <p:txBody>
          <a:bodyPr vert="horz" lIns="91440" tIns="45720" rIns="91440" bIns="45720" rtlCol="0" anchor="t">
            <a:normAutofit fontScale="85000" lnSpcReduction="20000"/>
          </a:bodyPr>
          <a:lstStyle/>
          <a:p>
            <a:pPr>
              <a:lnSpc>
                <a:spcPct val="120000"/>
              </a:lnSpc>
            </a:pPr>
            <a:r>
              <a:rPr lang="en-GB" sz="2400" b="1"/>
              <a:t>1. High Precision in Wound Mapping</a:t>
            </a:r>
            <a:br>
              <a:rPr lang="en-GB" sz="2400" b="1"/>
            </a:br>
            <a:r>
              <a:rPr lang="en-GB" sz="2400">
                <a:ea typeface="+mn-lt"/>
                <a:cs typeface="+mn-lt"/>
              </a:rPr>
              <a:t>It accurately captures where the wound is located</a:t>
            </a:r>
            <a:endParaRPr lang="en-GB" sz="2400"/>
          </a:p>
          <a:p>
            <a:pPr>
              <a:lnSpc>
                <a:spcPct val="120000"/>
              </a:lnSpc>
            </a:pPr>
            <a:r>
              <a:rPr lang="en-GB" sz="2400" b="1"/>
              <a:t>2. Better for Multiple Wounds</a:t>
            </a:r>
            <a:br>
              <a:rPr lang="en-GB" sz="2400" b="1"/>
            </a:br>
            <a:r>
              <a:rPr lang="en-GB" sz="2400">
                <a:ea typeface="+mn-lt"/>
                <a:cs typeface="+mn-lt"/>
              </a:rPr>
              <a:t>This prevents mixing up wound histories and measurements.</a:t>
            </a:r>
            <a:endParaRPr lang="en-US" sz="2400"/>
          </a:p>
          <a:p>
            <a:pPr>
              <a:lnSpc>
                <a:spcPct val="120000"/>
              </a:lnSpc>
            </a:pPr>
            <a:r>
              <a:rPr lang="en-GB" sz="2400" b="1"/>
              <a:t>3. Supports Time-Based Analysis</a:t>
            </a:r>
            <a:br>
              <a:rPr lang="en-US"/>
            </a:br>
            <a:r>
              <a:rPr lang="en-US" sz="2400">
                <a:ea typeface="+mn-lt"/>
                <a:cs typeface="+mn-lt"/>
              </a:rPr>
              <a:t>Generate longitudinal graphs per anatomical site</a:t>
            </a:r>
            <a:endParaRPr lang="en-US" sz="2400"/>
          </a:p>
          <a:p>
            <a:pPr>
              <a:lnSpc>
                <a:spcPct val="120000"/>
              </a:lnSpc>
            </a:pPr>
            <a:r>
              <a:rPr lang="en-GB" sz="2400" b="1"/>
              <a:t>4. Enhances Remote Consultations</a:t>
            </a:r>
            <a:br>
              <a:rPr lang="en-US"/>
            </a:br>
            <a:r>
              <a:rPr lang="en-US" sz="2600">
                <a:ea typeface="+mn-lt"/>
                <a:cs typeface="+mn-lt"/>
              </a:rPr>
              <a:t>Clinicians can visualize exactly where the wound is without in-person explanation.</a:t>
            </a:r>
            <a:endParaRPr lang="en-GB" sz="2600"/>
          </a:p>
          <a:p>
            <a:pPr>
              <a:lnSpc>
                <a:spcPct val="120000"/>
              </a:lnSpc>
            </a:pPr>
            <a:r>
              <a:rPr lang="en-GB" sz="2400" b="1"/>
              <a:t>5. Enables Advanced Analytics</a:t>
            </a:r>
            <a:br>
              <a:rPr lang="en-US"/>
            </a:br>
            <a:r>
              <a:rPr lang="en-US">
                <a:ea typeface="+mn-lt"/>
                <a:cs typeface="+mn-lt"/>
              </a:rPr>
              <a:t>With consistent spatial labeling, the system can perform population-level analysis</a:t>
            </a:r>
            <a:endParaRPr lang="en-GB" sz="2400"/>
          </a:p>
        </p:txBody>
      </p:sp>
    </p:spTree>
    <p:extLst>
      <p:ext uri="{BB962C8B-B14F-4D97-AF65-F5344CB8AC3E}">
        <p14:creationId xmlns:p14="http://schemas.microsoft.com/office/powerpoint/2010/main" val="3736587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rgbClr val="00206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Right Triangle 24">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435D0EA-C3E4-552B-2612-F55890779793}"/>
              </a:ext>
            </a:extLst>
          </p:cNvPr>
          <p:cNvPicPr>
            <a:picLocks noChangeAspect="1"/>
          </p:cNvPicPr>
          <p:nvPr/>
        </p:nvPicPr>
        <p:blipFill>
          <a:blip r:embed="rId2"/>
          <a:stretch>
            <a:fillRect/>
          </a:stretch>
        </p:blipFill>
        <p:spPr>
          <a:xfrm>
            <a:off x="1515961" y="918546"/>
            <a:ext cx="6639112" cy="4979334"/>
          </a:xfrm>
          <a:prstGeom prst="rect">
            <a:avLst/>
          </a:prstGeom>
        </p:spPr>
      </p:pic>
      <p:sp>
        <p:nvSpPr>
          <p:cNvPr id="6" name="TextBox 5">
            <a:extLst>
              <a:ext uri="{FF2B5EF4-FFF2-40B4-BE49-F238E27FC236}">
                <a16:creationId xmlns:a16="http://schemas.microsoft.com/office/drawing/2014/main" id="{71A72100-1D4E-58D3-E257-4147CA65DF54}"/>
              </a:ext>
            </a:extLst>
          </p:cNvPr>
          <p:cNvSpPr txBox="1"/>
          <p:nvPr/>
        </p:nvSpPr>
        <p:spPr>
          <a:xfrm>
            <a:off x="8738215" y="2123206"/>
            <a:ext cx="296220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4000" b="1">
                <a:solidFill>
                  <a:srgbClr val="002060"/>
                </a:solidFill>
              </a:rPr>
              <a:t>3D Model</a:t>
            </a:r>
          </a:p>
        </p:txBody>
      </p:sp>
    </p:spTree>
    <p:extLst>
      <p:ext uri="{BB962C8B-B14F-4D97-AF65-F5344CB8AC3E}">
        <p14:creationId xmlns:p14="http://schemas.microsoft.com/office/powerpoint/2010/main" val="11842204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00206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2E51E7-E891-3329-E71D-607EAB426808}"/>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300" kern="1200">
                <a:solidFill>
                  <a:srgbClr val="FFFFFF"/>
                </a:solidFill>
                <a:latin typeface="+mj-lt"/>
                <a:ea typeface="+mj-ea"/>
                <a:cs typeface="+mj-cs"/>
              </a:rPr>
              <a:t>Wound Detection and Measurement</a:t>
            </a:r>
          </a:p>
        </p:txBody>
      </p:sp>
      <p:pic>
        <p:nvPicPr>
          <p:cNvPr id="4" name="Content Placeholder 3" descr="A screenshot of a device&#10;&#10;AI-generated content may be incorrect.">
            <a:extLst>
              <a:ext uri="{FF2B5EF4-FFF2-40B4-BE49-F238E27FC236}">
                <a16:creationId xmlns:a16="http://schemas.microsoft.com/office/drawing/2014/main" id="{FCBC8209-EAAA-9483-FDE7-778EFF9DCF79}"/>
              </a:ext>
            </a:extLst>
          </p:cNvPr>
          <p:cNvPicPr>
            <a:picLocks noGrp="1" noChangeAspect="1"/>
          </p:cNvPicPr>
          <p:nvPr>
            <p:ph idx="1"/>
          </p:nvPr>
        </p:nvPicPr>
        <p:blipFill>
          <a:blip r:embed="rId2"/>
          <a:stretch>
            <a:fillRect/>
          </a:stretch>
        </p:blipFill>
        <p:spPr>
          <a:xfrm>
            <a:off x="6510967" y="643466"/>
            <a:ext cx="3313398" cy="5568739"/>
          </a:xfrm>
          <a:prstGeom prst="rect">
            <a:avLst/>
          </a:prstGeom>
        </p:spPr>
      </p:pic>
    </p:spTree>
    <p:extLst>
      <p:ext uri="{BB962C8B-B14F-4D97-AF65-F5344CB8AC3E}">
        <p14:creationId xmlns:p14="http://schemas.microsoft.com/office/powerpoint/2010/main" val="24551852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497202-029F-6F54-CEB9-7886345D06D2}"/>
              </a:ext>
            </a:extLst>
          </p:cNvPr>
          <p:cNvSpPr>
            <a:spLocks noGrp="1"/>
          </p:cNvSpPr>
          <p:nvPr>
            <p:ph type="title"/>
          </p:nvPr>
        </p:nvSpPr>
        <p:spPr>
          <a:xfrm>
            <a:off x="640080" y="2074363"/>
            <a:ext cx="2752354" cy="2709275"/>
          </a:xfrm>
          <a:prstGeom prst="ellipse">
            <a:avLst/>
          </a:prstGeom>
          <a:solidFill>
            <a:srgbClr val="002060"/>
          </a:solidFill>
          <a:ln w="174625" cmpd="thinThick">
            <a:solidFill>
              <a:schemeClr val="bg1"/>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Photo Capture</a:t>
            </a:r>
          </a:p>
        </p:txBody>
      </p:sp>
      <p:pic>
        <p:nvPicPr>
          <p:cNvPr id="4" name="Content Placeholder 3" descr="A screenshot of a phone&#10;&#10;AI-generated content may be incorrect.">
            <a:extLst>
              <a:ext uri="{FF2B5EF4-FFF2-40B4-BE49-F238E27FC236}">
                <a16:creationId xmlns:a16="http://schemas.microsoft.com/office/drawing/2014/main" id="{A05F401E-143B-A9BD-F721-A51A71929FDE}"/>
              </a:ext>
            </a:extLst>
          </p:cNvPr>
          <p:cNvPicPr>
            <a:picLocks noGrp="1" noChangeAspect="1"/>
          </p:cNvPicPr>
          <p:nvPr>
            <p:ph idx="1"/>
          </p:nvPr>
        </p:nvPicPr>
        <p:blipFill>
          <a:blip r:embed="rId2"/>
          <a:stretch>
            <a:fillRect/>
          </a:stretch>
        </p:blipFill>
        <p:spPr>
          <a:xfrm>
            <a:off x="6382478" y="433492"/>
            <a:ext cx="2825563" cy="6007947"/>
          </a:xfrm>
          <a:prstGeom prst="rect">
            <a:avLst/>
          </a:prstGeom>
        </p:spPr>
      </p:pic>
      <p:sp>
        <p:nvSpPr>
          <p:cNvPr id="5" name="TextBox 4">
            <a:extLst>
              <a:ext uri="{FF2B5EF4-FFF2-40B4-BE49-F238E27FC236}">
                <a16:creationId xmlns:a16="http://schemas.microsoft.com/office/drawing/2014/main" id="{D4DE91F9-BEF6-DE51-7E20-6EB973836492}"/>
              </a:ext>
            </a:extLst>
          </p:cNvPr>
          <p:cNvSpPr txBox="1"/>
          <p:nvPr/>
        </p:nvSpPr>
        <p:spPr>
          <a:xfrm>
            <a:off x="142925" y="103946"/>
            <a:ext cx="1357650" cy="369332"/>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002060"/>
                </a:solidFill>
              </a:rPr>
              <a:t>Use case 2</a:t>
            </a:r>
          </a:p>
        </p:txBody>
      </p:sp>
    </p:spTree>
    <p:extLst>
      <p:ext uri="{BB962C8B-B14F-4D97-AF65-F5344CB8AC3E}">
        <p14:creationId xmlns:p14="http://schemas.microsoft.com/office/powerpoint/2010/main" val="1772789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17BD7CC6-2F7F-4587-8E92-D041AB2CE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BE7ED1F4-19EF-4BC2-A6EA-DF1525142B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69">
            <a:extLst>
              <a:ext uri="{FF2B5EF4-FFF2-40B4-BE49-F238E27FC236}">
                <a16:creationId xmlns:a16="http://schemas.microsoft.com/office/drawing/2014/main" id="{0EE7C14F-442F-4416-A4A9-6DA10263A4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56" name="Oval 55">
              <a:extLst>
                <a:ext uri="{FF2B5EF4-FFF2-40B4-BE49-F238E27FC236}">
                  <a16:creationId xmlns:a16="http://schemas.microsoft.com/office/drawing/2014/main" id="{97AC4CCD-70AA-4916-97EA-D9C12FED1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C5694289-EA59-4679-9DB4-0646321A8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32EDAD0A-6995-496D-9789-A34C66F5D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BCBBB211-248C-4F94-900A-80CD8D52F3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48DCC953-87D5-419D-A529-94A946251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0F67D0B7-A0F4-47EB-8DF7-2630C056AB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Rectangle 62">
            <a:extLst>
              <a:ext uri="{FF2B5EF4-FFF2-40B4-BE49-F238E27FC236}">
                <a16:creationId xmlns:a16="http://schemas.microsoft.com/office/drawing/2014/main" id="{A3919D60-F174-4FEB-9E9D-5AF6BD659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 name="Group 64">
            <a:extLst>
              <a:ext uri="{FF2B5EF4-FFF2-40B4-BE49-F238E27FC236}">
                <a16:creationId xmlns:a16="http://schemas.microsoft.com/office/drawing/2014/main" id="{98EF7474-F1F7-47A7-AF33-E38A86EBF6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66" name="Straight Connector 65">
              <a:extLst>
                <a:ext uri="{FF2B5EF4-FFF2-40B4-BE49-F238E27FC236}">
                  <a16:creationId xmlns:a16="http://schemas.microsoft.com/office/drawing/2014/main" id="{8B14C3B3-01E7-4DD2-80BC-D6605BDB3AB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9E2ED25-9BE8-462A-BE54-D3E506DBA2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3E48329-07A0-4DBB-9D0C-0614AE372F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ED609B4-86D5-44D5-8511-42AE9B129B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grpSp>
        <p:nvGrpSpPr>
          <p:cNvPr id="71" name="Group 70">
            <a:extLst>
              <a:ext uri="{FF2B5EF4-FFF2-40B4-BE49-F238E27FC236}">
                <a16:creationId xmlns:a16="http://schemas.microsoft.com/office/drawing/2014/main" id="{C912E1BF-76C2-49D5-A5AC-1CE20255C4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2" name="Straight Connector 71">
              <a:extLst>
                <a:ext uri="{FF2B5EF4-FFF2-40B4-BE49-F238E27FC236}">
                  <a16:creationId xmlns:a16="http://schemas.microsoft.com/office/drawing/2014/main" id="{84E6722B-B0C0-4A43-91F6-6E2D6E2D7F2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8EAB6DA-9741-4668-8E47-957CD51511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E36EC6AA-9E44-4DD2-B718-EE04111414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138DE653-B3C7-49E5-A3B0-6C00B26083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7" name="Rectangle 76">
            <a:extLst>
              <a:ext uri="{FF2B5EF4-FFF2-40B4-BE49-F238E27FC236}">
                <a16:creationId xmlns:a16="http://schemas.microsoft.com/office/drawing/2014/main" id="{90AE89EB-4F51-4181-9475-7E1048FB3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9" name="Group 78">
            <a:extLst>
              <a:ext uri="{FF2B5EF4-FFF2-40B4-BE49-F238E27FC236}">
                <a16:creationId xmlns:a16="http://schemas.microsoft.com/office/drawing/2014/main" id="{B78285A0-9022-40FD-B520-91444BA163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0" name="Straight Connector 79">
              <a:extLst>
                <a:ext uri="{FF2B5EF4-FFF2-40B4-BE49-F238E27FC236}">
                  <a16:creationId xmlns:a16="http://schemas.microsoft.com/office/drawing/2014/main" id="{0E2EED1A-F137-41BB-A555-7CDFF9C334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E1EC980-DEDC-41BF-995C-1D471C90EC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1A2F9486-DC13-4EDD-82CE-7FFC6F4846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646A2475-19E5-46B8-B7FE-C2CF42971F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962A310-4479-0473-8209-5541AA0584C9}"/>
              </a:ext>
            </a:extLst>
          </p:cNvPr>
          <p:cNvSpPr>
            <a:spLocks noGrp="1"/>
          </p:cNvSpPr>
          <p:nvPr>
            <p:ph type="title"/>
          </p:nvPr>
        </p:nvSpPr>
        <p:spPr>
          <a:xfrm>
            <a:off x="416280" y="4606997"/>
            <a:ext cx="11376086" cy="786944"/>
          </a:xfrm>
          <a:noFill/>
        </p:spPr>
        <p:txBody>
          <a:bodyPr vert="horz" lIns="91440" tIns="45720" rIns="91440" bIns="45720" rtlCol="0" anchor="t">
            <a:normAutofit/>
          </a:bodyPr>
          <a:lstStyle/>
          <a:p>
            <a:pPr algn="ctr"/>
            <a:r>
              <a:rPr lang="en-US" sz="4800" kern="1200">
                <a:solidFill>
                  <a:schemeClr val="bg1"/>
                </a:solidFill>
                <a:latin typeface="+mj-lt"/>
                <a:ea typeface="+mj-ea"/>
                <a:cs typeface="+mj-cs"/>
              </a:rPr>
              <a:t>AI-Guided-Wound-Photo-Capture-Workflow</a:t>
            </a:r>
          </a:p>
        </p:txBody>
      </p:sp>
      <p:pic>
        <p:nvPicPr>
          <p:cNvPr id="5" name="Content Placeholder 4" descr="A diagram of a product quality&#10;&#10;AI-generated content may be incorrect.">
            <a:extLst>
              <a:ext uri="{FF2B5EF4-FFF2-40B4-BE49-F238E27FC236}">
                <a16:creationId xmlns:a16="http://schemas.microsoft.com/office/drawing/2014/main" id="{35C9BEFD-D913-9368-BC72-F61756783E9A}"/>
              </a:ext>
            </a:extLst>
          </p:cNvPr>
          <p:cNvPicPr>
            <a:picLocks noChangeAspect="1"/>
          </p:cNvPicPr>
          <p:nvPr/>
        </p:nvPicPr>
        <p:blipFill>
          <a:blip r:embed="rId2"/>
          <a:stretch>
            <a:fillRect/>
          </a:stretch>
        </p:blipFill>
        <p:spPr>
          <a:xfrm>
            <a:off x="346879" y="1149063"/>
            <a:ext cx="11493305" cy="2680200"/>
          </a:xfrm>
          <a:prstGeom prst="rect">
            <a:avLst/>
          </a:prstGeom>
        </p:spPr>
      </p:pic>
      <p:grpSp>
        <p:nvGrpSpPr>
          <p:cNvPr id="85" name="Group 84">
            <a:extLst>
              <a:ext uri="{FF2B5EF4-FFF2-40B4-BE49-F238E27FC236}">
                <a16:creationId xmlns:a16="http://schemas.microsoft.com/office/drawing/2014/main" id="{91CD8CAA-4614-4393-ADD7-7FDFD8ABD76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74192" y="776904"/>
            <a:ext cx="304800" cy="429768"/>
            <a:chOff x="215328" y="-46937"/>
            <a:chExt cx="304800" cy="2773841"/>
          </a:xfrm>
        </p:grpSpPr>
        <p:cxnSp>
          <p:nvCxnSpPr>
            <p:cNvPr id="86" name="Straight Connector 85">
              <a:extLst>
                <a:ext uri="{FF2B5EF4-FFF2-40B4-BE49-F238E27FC236}">
                  <a16:creationId xmlns:a16="http://schemas.microsoft.com/office/drawing/2014/main" id="{89F5BF84-4D12-40EB-B3CA-72B55341A8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ACF91815-2B4A-44C8-BAC2-6732AD11A92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523960DB-F7E9-40C5-BDC7-9700C71B18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A95623C8-E3C3-425E-B186-ADFF5B6702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396107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17</Slides>
  <Notes>0</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PowerPoint Presentation</vt:lpstr>
      <vt:lpstr>PowerPoint Presentation</vt:lpstr>
      <vt:lpstr>PowerPoint Presentation</vt:lpstr>
      <vt:lpstr>Anatomic Location</vt:lpstr>
      <vt:lpstr>3D human body model </vt:lpstr>
      <vt:lpstr>PowerPoint Presentation</vt:lpstr>
      <vt:lpstr>Wound Detection and Measurement</vt:lpstr>
      <vt:lpstr>Photo Capture</vt:lpstr>
      <vt:lpstr>AI-Guided-Wound-Photo-Capture-Workflow</vt:lpstr>
      <vt:lpstr>AI-Guided Photo Capture  On-screen AR prompts (“move closer”, “adjust lighting”, “marker missing”). This ensures image quality, reduces reshoots.</vt:lpstr>
      <vt:lpstr>Wound Measurement</vt:lpstr>
      <vt:lpstr>PowerPoint Presentation</vt:lpstr>
      <vt:lpstr>Tissue-Type Segmentation and Quantitative Composition This capability uses computer vision and deep learning to automatically analyze wound images and classify different tissue types present in the wound bed—typically granulation, slough, and necrotic tissue. </vt:lpstr>
      <vt:lpstr>PowerPoint Presentation</vt:lpstr>
      <vt:lpstr>Predictive Modelling of Healing Outcome This refers to machine learning models that forecast the likely healing trajectory of a wound. The AI uses</vt:lpstr>
      <vt:lpstr>Documentation Automation &amp; Reporting Automate generation of clinician notes (SOAP notes) based on captured image + questionnaire + AI summary. This reduces clinician time.</vt:lpstr>
      <vt:lpstr>AI Triage Assistant Automatically prioritize wound cases in the backend based on severity and infection risk. Doctors can review urgent cases first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cp:revision>
  <dcterms:created xsi:type="dcterms:W3CDTF">2013-07-15T20:26:40Z</dcterms:created>
  <dcterms:modified xsi:type="dcterms:W3CDTF">2025-11-19T11:45:13Z</dcterms:modified>
</cp:coreProperties>
</file>